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5"/>
  </p:notesMasterIdLst>
  <p:sldIdLst>
    <p:sldId id="258" r:id="rId2"/>
    <p:sldId id="259" r:id="rId3"/>
    <p:sldId id="427" r:id="rId4"/>
    <p:sldId id="301" r:id="rId5"/>
    <p:sldId id="539" r:id="rId6"/>
    <p:sldId id="302" r:id="rId7"/>
    <p:sldId id="392" r:id="rId8"/>
    <p:sldId id="393" r:id="rId9"/>
    <p:sldId id="428" r:id="rId10"/>
    <p:sldId id="429" r:id="rId11"/>
    <p:sldId id="430" r:id="rId12"/>
    <p:sldId id="540" r:id="rId13"/>
    <p:sldId id="541" r:id="rId14"/>
    <p:sldId id="542" r:id="rId15"/>
    <p:sldId id="431" r:id="rId16"/>
    <p:sldId id="432" r:id="rId17"/>
    <p:sldId id="433" r:id="rId18"/>
    <p:sldId id="434" r:id="rId19"/>
    <p:sldId id="435" r:id="rId20"/>
    <p:sldId id="436" r:id="rId21"/>
    <p:sldId id="437" r:id="rId22"/>
    <p:sldId id="438" r:id="rId23"/>
    <p:sldId id="439" r:id="rId24"/>
    <p:sldId id="440" r:id="rId25"/>
    <p:sldId id="441" r:id="rId26"/>
    <p:sldId id="442" r:id="rId27"/>
    <p:sldId id="443" r:id="rId28"/>
    <p:sldId id="444" r:id="rId29"/>
    <p:sldId id="445" r:id="rId30"/>
    <p:sldId id="446" r:id="rId31"/>
    <p:sldId id="447" r:id="rId32"/>
    <p:sldId id="448" r:id="rId33"/>
    <p:sldId id="449" r:id="rId34"/>
    <p:sldId id="264" r:id="rId35"/>
    <p:sldId id="450" r:id="rId36"/>
    <p:sldId id="451" r:id="rId37"/>
    <p:sldId id="452" r:id="rId38"/>
    <p:sldId id="453" r:id="rId39"/>
    <p:sldId id="454" r:id="rId40"/>
    <p:sldId id="455" r:id="rId41"/>
    <p:sldId id="456" r:id="rId42"/>
    <p:sldId id="457" r:id="rId43"/>
    <p:sldId id="458" r:id="rId44"/>
    <p:sldId id="459" r:id="rId45"/>
    <p:sldId id="460" r:id="rId46"/>
    <p:sldId id="461" r:id="rId47"/>
    <p:sldId id="462" r:id="rId48"/>
    <p:sldId id="463" r:id="rId49"/>
    <p:sldId id="464" r:id="rId50"/>
    <p:sldId id="465" r:id="rId51"/>
    <p:sldId id="466" r:id="rId52"/>
    <p:sldId id="467" r:id="rId53"/>
    <p:sldId id="468" r:id="rId54"/>
    <p:sldId id="469" r:id="rId55"/>
    <p:sldId id="470" r:id="rId56"/>
    <p:sldId id="471" r:id="rId57"/>
    <p:sldId id="472" r:id="rId58"/>
    <p:sldId id="473" r:id="rId59"/>
    <p:sldId id="474" r:id="rId60"/>
    <p:sldId id="475" r:id="rId61"/>
    <p:sldId id="476" r:id="rId62"/>
    <p:sldId id="477" r:id="rId63"/>
    <p:sldId id="478" r:id="rId64"/>
    <p:sldId id="479" r:id="rId65"/>
    <p:sldId id="480" r:id="rId66"/>
    <p:sldId id="481" r:id="rId67"/>
    <p:sldId id="482" r:id="rId68"/>
    <p:sldId id="483" r:id="rId69"/>
    <p:sldId id="484" r:id="rId70"/>
    <p:sldId id="485" r:id="rId71"/>
    <p:sldId id="486" r:id="rId72"/>
    <p:sldId id="487" r:id="rId73"/>
    <p:sldId id="488" r:id="rId74"/>
    <p:sldId id="489" r:id="rId75"/>
    <p:sldId id="490" r:id="rId76"/>
    <p:sldId id="492" r:id="rId77"/>
    <p:sldId id="493" r:id="rId78"/>
    <p:sldId id="494" r:id="rId79"/>
    <p:sldId id="495" r:id="rId80"/>
    <p:sldId id="496" r:id="rId81"/>
    <p:sldId id="497" r:id="rId82"/>
    <p:sldId id="498" r:id="rId83"/>
    <p:sldId id="499" r:id="rId84"/>
    <p:sldId id="501" r:id="rId85"/>
    <p:sldId id="502" r:id="rId86"/>
    <p:sldId id="503" r:id="rId87"/>
    <p:sldId id="504" r:id="rId88"/>
    <p:sldId id="505" r:id="rId89"/>
    <p:sldId id="506" r:id="rId90"/>
    <p:sldId id="507" r:id="rId91"/>
    <p:sldId id="508" r:id="rId92"/>
    <p:sldId id="509" r:id="rId93"/>
    <p:sldId id="510" r:id="rId94"/>
    <p:sldId id="511" r:id="rId95"/>
    <p:sldId id="512" r:id="rId96"/>
    <p:sldId id="513" r:id="rId97"/>
    <p:sldId id="514" r:id="rId98"/>
    <p:sldId id="515" r:id="rId99"/>
    <p:sldId id="516" r:id="rId100"/>
    <p:sldId id="517" r:id="rId101"/>
    <p:sldId id="518" r:id="rId102"/>
    <p:sldId id="519" r:id="rId103"/>
    <p:sldId id="520" r:id="rId104"/>
    <p:sldId id="534" r:id="rId105"/>
    <p:sldId id="535" r:id="rId106"/>
    <p:sldId id="536" r:id="rId107"/>
    <p:sldId id="537" r:id="rId108"/>
    <p:sldId id="521" r:id="rId109"/>
    <p:sldId id="522" r:id="rId110"/>
    <p:sldId id="523" r:id="rId111"/>
    <p:sldId id="524" r:id="rId112"/>
    <p:sldId id="525" r:id="rId113"/>
    <p:sldId id="526" r:id="rId114"/>
    <p:sldId id="527" r:id="rId115"/>
    <p:sldId id="528" r:id="rId116"/>
    <p:sldId id="529" r:id="rId117"/>
    <p:sldId id="530" r:id="rId118"/>
    <p:sldId id="531" r:id="rId119"/>
    <p:sldId id="532" r:id="rId120"/>
    <p:sldId id="533" r:id="rId121"/>
    <p:sldId id="391" r:id="rId122"/>
    <p:sldId id="280" r:id="rId123"/>
    <p:sldId id="491" r:id="rId12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92" autoAdjust="0"/>
    <p:restoredTop sz="94660"/>
  </p:normalViewPr>
  <p:slideViewPr>
    <p:cSldViewPr snapToGrid="0">
      <p:cViewPr varScale="1">
        <p:scale>
          <a:sx n="117" d="100"/>
          <a:sy n="117" d="100"/>
        </p:scale>
        <p:origin x="288" y="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549B07-45D9-44CF-B593-06585F5D7F8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ABBEA2F-05EC-411F-8218-4910F8943ECA}">
      <dgm:prSet custT="1"/>
      <dgm:spPr/>
      <dgm:t>
        <a:bodyPr/>
        <a:lstStyle/>
        <a:p>
          <a:pPr>
            <a:lnSpc>
              <a:spcPct val="100000"/>
            </a:lnSpc>
          </a:pPr>
          <a:r>
            <a:rPr lang="es-ES" sz="1800" kern="1200" dirty="0"/>
            <a:t>Identificar los conceptos fundamentales de la tecnología JSF y PrimeFaces para el diseño del Marco de Página.</a:t>
          </a:r>
          <a:endParaRPr lang="en-US" sz="1800" kern="1200" dirty="0">
            <a:solidFill>
              <a:schemeClr val="tx1"/>
            </a:solidFill>
            <a:latin typeface="+mn-lt"/>
            <a:ea typeface="+mn-ea"/>
            <a:cs typeface="+mn-cs"/>
          </a:endParaRPr>
        </a:p>
      </dgm:t>
    </dgm:pt>
    <dgm:pt modelId="{D7133372-CF71-4507-99E7-7ED8CBD95465}" type="parTrans" cxnId="{8DB766B6-AE0E-4EFF-8588-15758F006334}">
      <dgm:prSet/>
      <dgm:spPr/>
      <dgm:t>
        <a:bodyPr/>
        <a:lstStyle/>
        <a:p>
          <a:endParaRPr lang="en-US"/>
        </a:p>
      </dgm:t>
    </dgm:pt>
    <dgm:pt modelId="{69FE15C4-FBCF-401D-AAC0-0131243B66CE}" type="sibTrans" cxnId="{8DB766B6-AE0E-4EFF-8588-15758F006334}">
      <dgm:prSet/>
      <dgm:spPr/>
      <dgm:t>
        <a:bodyPr/>
        <a:lstStyle/>
        <a:p>
          <a:pPr>
            <a:lnSpc>
              <a:spcPct val="100000"/>
            </a:lnSpc>
          </a:pPr>
          <a:endParaRPr lang="en-US"/>
        </a:p>
      </dgm:t>
    </dgm:pt>
    <dgm:pt modelId="{641D0B15-1DA1-45A1-8DFE-F4EB02E891AF}">
      <dgm:prSet custT="1"/>
      <dgm:spPr/>
      <dgm:t>
        <a:bodyPr/>
        <a:lstStyle/>
        <a:p>
          <a:pPr>
            <a:lnSpc>
              <a:spcPct val="100000"/>
            </a:lnSpc>
          </a:pPr>
          <a:r>
            <a:rPr lang="es-ES" sz="1800" kern="1200" dirty="0"/>
            <a:t>Utilizar el IDE Apache NetBeans para generar e implementar el código necesario para el funcionamiento y diseño del Marco de Página.</a:t>
          </a:r>
          <a:endParaRPr lang="en-US" sz="1800" kern="1200" dirty="0">
            <a:solidFill>
              <a:prstClr val="black"/>
            </a:solidFill>
            <a:latin typeface="Gill Sans MT" panose="020B0502020104020203"/>
            <a:ea typeface="+mn-ea"/>
            <a:cs typeface="+mn-cs"/>
          </a:endParaRPr>
        </a:p>
      </dgm:t>
    </dgm:pt>
    <dgm:pt modelId="{5C9C8D6E-0ECD-4C7A-AFE4-8D874E5132E1}" type="parTrans" cxnId="{270DFE8E-DE55-46CA-9D69-12A933EF722C}">
      <dgm:prSet/>
      <dgm:spPr/>
      <dgm:t>
        <a:bodyPr/>
        <a:lstStyle/>
        <a:p>
          <a:endParaRPr lang="en-US"/>
        </a:p>
      </dgm:t>
    </dgm:pt>
    <dgm:pt modelId="{C811C9DE-931D-4BF6-8CDA-C7C4EEE08703}" type="sibTrans" cxnId="{270DFE8E-DE55-46CA-9D69-12A933EF722C}">
      <dgm:prSet/>
      <dgm:spPr/>
      <dgm:t>
        <a:bodyPr/>
        <a:lstStyle/>
        <a:p>
          <a:endParaRPr lang="en-US"/>
        </a:p>
      </dgm:t>
    </dgm:pt>
    <dgm:pt modelId="{7F17F159-00E6-4DF3-9AE3-091EF15D75BD}">
      <dgm:prSet custT="1"/>
      <dgm:spPr/>
      <dgm:t>
        <a:bodyPr/>
        <a:lstStyle/>
        <a:p>
          <a:r>
            <a:rPr lang="es-ES" sz="1800" kern="1200" dirty="0"/>
            <a:t>Documentar todo el proceso de desarrollo del Marco de Página para tener una guía para futuros proyectos.</a:t>
          </a:r>
          <a:endParaRPr lang="en-US" sz="1800" kern="1200" dirty="0">
            <a:solidFill>
              <a:prstClr val="black"/>
            </a:solidFill>
            <a:latin typeface="Gill Sans MT" panose="020B0502020104020203"/>
            <a:ea typeface="+mn-ea"/>
            <a:cs typeface="+mn-cs"/>
          </a:endParaRPr>
        </a:p>
      </dgm:t>
    </dgm:pt>
    <dgm:pt modelId="{29FA3941-ABA5-4B03-B2AA-C8CF625C9EC7}" type="parTrans" cxnId="{3A04D0BB-2C58-42B2-8973-477FA47C8F1B}">
      <dgm:prSet/>
      <dgm:spPr/>
      <dgm:t>
        <a:bodyPr/>
        <a:lstStyle/>
        <a:p>
          <a:endParaRPr lang="en-US"/>
        </a:p>
      </dgm:t>
    </dgm:pt>
    <dgm:pt modelId="{2A062E5D-9E4E-47B2-ABBB-A7B0CE411F0F}" type="sibTrans" cxnId="{3A04D0BB-2C58-42B2-8973-477FA47C8F1B}">
      <dgm:prSet/>
      <dgm:spPr/>
      <dgm:t>
        <a:bodyPr/>
        <a:lstStyle/>
        <a:p>
          <a:endParaRPr lang="en-US"/>
        </a:p>
      </dgm:t>
    </dgm:pt>
    <dgm:pt modelId="{84449B42-71F2-4448-9F39-E6748BABBCA3}" type="pres">
      <dgm:prSet presAssocID="{60549B07-45D9-44CF-B593-06585F5D7F85}" presName="root" presStyleCnt="0">
        <dgm:presLayoutVars>
          <dgm:dir/>
          <dgm:resizeHandles val="exact"/>
        </dgm:presLayoutVars>
      </dgm:prSet>
      <dgm:spPr/>
    </dgm:pt>
    <dgm:pt modelId="{4A46155E-983E-4CA0-9363-8DCD5E68B8E6}" type="pres">
      <dgm:prSet presAssocID="{5ABBEA2F-05EC-411F-8218-4910F8943ECA}" presName="compNode" presStyleCnt="0"/>
      <dgm:spPr/>
    </dgm:pt>
    <dgm:pt modelId="{15360648-74CD-4F59-9E40-4DFED63DE9C1}" type="pres">
      <dgm:prSet presAssocID="{5ABBEA2F-05EC-411F-8218-4910F8943ECA}" presName="bgRect" presStyleLbl="bgShp" presStyleIdx="0" presStyleCnt="3" custLinFactNeighborX="0" custLinFactNeighborY="-70036"/>
      <dgm:spPr/>
    </dgm:pt>
    <dgm:pt modelId="{EF3EB306-BCA3-4296-A73B-A62F39E9DF48}" type="pres">
      <dgm:prSet presAssocID="{5ABBEA2F-05EC-411F-8218-4910F8943ECA}" presName="iconRect" presStyleLbl="node1" presStyleIdx="0" presStyleCnt="3" custLinFactNeighborY="1769"/>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ooks on Shelf"/>
        </a:ext>
      </dgm:extLst>
    </dgm:pt>
    <dgm:pt modelId="{9A7FD8C6-3F97-42A7-AFBE-26D49819C3D8}" type="pres">
      <dgm:prSet presAssocID="{5ABBEA2F-05EC-411F-8218-4910F8943ECA}" presName="spaceRect" presStyleCnt="0"/>
      <dgm:spPr/>
    </dgm:pt>
    <dgm:pt modelId="{A5D550AA-7E3A-4802-A39C-B84DEA459069}" type="pres">
      <dgm:prSet presAssocID="{5ABBEA2F-05EC-411F-8218-4910F8943ECA}" presName="parTx" presStyleLbl="revTx" presStyleIdx="0" presStyleCnt="3" custLinFactNeighborX="0" custLinFactNeighborY="-53712">
        <dgm:presLayoutVars>
          <dgm:chMax val="0"/>
          <dgm:chPref val="0"/>
        </dgm:presLayoutVars>
      </dgm:prSet>
      <dgm:spPr/>
    </dgm:pt>
    <dgm:pt modelId="{0BEC6EF7-DF04-4B9C-AF83-68CA5E84997C}" type="pres">
      <dgm:prSet presAssocID="{69FE15C4-FBCF-401D-AAC0-0131243B66CE}" presName="sibTrans" presStyleCnt="0"/>
      <dgm:spPr/>
    </dgm:pt>
    <dgm:pt modelId="{28835DDE-951C-45A6-98BD-F107DE2E4451}" type="pres">
      <dgm:prSet presAssocID="{641D0B15-1DA1-45A1-8DFE-F4EB02E891AF}" presName="compNode" presStyleCnt="0"/>
      <dgm:spPr/>
    </dgm:pt>
    <dgm:pt modelId="{C81997EB-978D-4304-B6DD-B5A7CA71AA95}" type="pres">
      <dgm:prSet presAssocID="{641D0B15-1DA1-45A1-8DFE-F4EB02E891AF}" presName="bgRect" presStyleLbl="bgShp" presStyleIdx="1" presStyleCnt="3" custLinFactNeighborX="0" custLinFactNeighborY="2963"/>
      <dgm:spPr/>
    </dgm:pt>
    <dgm:pt modelId="{36AB2EC3-1CDA-48AC-B302-ECAE9B4EFA69}" type="pres">
      <dgm:prSet presAssocID="{641D0B15-1DA1-45A1-8DFE-F4EB02E891AF}" presName="iconRect" presStyleLbl="node1" presStyleIdx="1" presStyleCnt="3" custLinFactNeighborY="481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ellos discográfico"/>
        </a:ext>
      </dgm:extLst>
    </dgm:pt>
    <dgm:pt modelId="{8B5E54FF-A678-41C5-9715-4C56753F2584}" type="pres">
      <dgm:prSet presAssocID="{641D0B15-1DA1-45A1-8DFE-F4EB02E891AF}" presName="spaceRect" presStyleCnt="0"/>
      <dgm:spPr/>
    </dgm:pt>
    <dgm:pt modelId="{6F61B568-8502-4132-9503-C01ED4044776}" type="pres">
      <dgm:prSet presAssocID="{641D0B15-1DA1-45A1-8DFE-F4EB02E891AF}" presName="parTx" presStyleLbl="revTx" presStyleIdx="1" presStyleCnt="3" custLinFactNeighborX="0" custLinFactNeighborY="2963">
        <dgm:presLayoutVars>
          <dgm:chMax val="0"/>
          <dgm:chPref val="0"/>
        </dgm:presLayoutVars>
      </dgm:prSet>
      <dgm:spPr/>
    </dgm:pt>
    <dgm:pt modelId="{505E2A0D-CB75-4A13-A8A2-CC5CB91047AB}" type="pres">
      <dgm:prSet presAssocID="{C811C9DE-931D-4BF6-8CDA-C7C4EEE08703}" presName="sibTrans" presStyleCnt="0"/>
      <dgm:spPr/>
    </dgm:pt>
    <dgm:pt modelId="{B07A939C-DD50-429D-85CD-AD05513572DC}" type="pres">
      <dgm:prSet presAssocID="{7F17F159-00E6-4DF3-9AE3-091EF15D75BD}" presName="compNode" presStyleCnt="0"/>
      <dgm:spPr/>
    </dgm:pt>
    <dgm:pt modelId="{9273DA6A-EE3A-4DF2-97A9-7272CE0B498E}" type="pres">
      <dgm:prSet presAssocID="{7F17F159-00E6-4DF3-9AE3-091EF15D75BD}" presName="bgRect" presStyleLbl="bgShp" presStyleIdx="2" presStyleCnt="3"/>
      <dgm:spPr/>
    </dgm:pt>
    <dgm:pt modelId="{D5A9E942-949F-47DD-A5D9-8BDCEAF69BBE}" type="pres">
      <dgm:prSet presAssocID="{7F17F159-00E6-4DF3-9AE3-091EF15D75BD}"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ellos discográfico"/>
        </a:ext>
      </dgm:extLst>
    </dgm:pt>
    <dgm:pt modelId="{0FF02430-BC83-4050-A749-E34858EDA1B4}" type="pres">
      <dgm:prSet presAssocID="{7F17F159-00E6-4DF3-9AE3-091EF15D75BD}" presName="spaceRect" presStyleCnt="0"/>
      <dgm:spPr/>
    </dgm:pt>
    <dgm:pt modelId="{7BAB2A30-011A-4F41-8CC7-84B6A9E9F9B3}" type="pres">
      <dgm:prSet presAssocID="{7F17F159-00E6-4DF3-9AE3-091EF15D75BD}" presName="parTx" presStyleLbl="revTx" presStyleIdx="2" presStyleCnt="3" custLinFactNeighborX="0" custLinFactNeighborY="43">
        <dgm:presLayoutVars>
          <dgm:chMax val="0"/>
          <dgm:chPref val="0"/>
        </dgm:presLayoutVars>
      </dgm:prSet>
      <dgm:spPr/>
    </dgm:pt>
  </dgm:ptLst>
  <dgm:cxnLst>
    <dgm:cxn modelId="{85E8A408-BC64-4A08-837C-8F8C6DC91504}" type="presOf" srcId="{60549B07-45D9-44CF-B593-06585F5D7F85}" destId="{84449B42-71F2-4448-9F39-E6748BABBCA3}" srcOrd="0" destOrd="0" presId="urn:microsoft.com/office/officeart/2018/2/layout/IconVerticalSolidList"/>
    <dgm:cxn modelId="{8167E073-2458-4B7C-A9DA-613AEE52EF6E}" type="presOf" srcId="{5ABBEA2F-05EC-411F-8218-4910F8943ECA}" destId="{A5D550AA-7E3A-4802-A39C-B84DEA459069}" srcOrd="0" destOrd="0" presId="urn:microsoft.com/office/officeart/2018/2/layout/IconVerticalSolidList"/>
    <dgm:cxn modelId="{270DFE8E-DE55-46CA-9D69-12A933EF722C}" srcId="{60549B07-45D9-44CF-B593-06585F5D7F85}" destId="{641D0B15-1DA1-45A1-8DFE-F4EB02E891AF}" srcOrd="1" destOrd="0" parTransId="{5C9C8D6E-0ECD-4C7A-AFE4-8D874E5132E1}" sibTransId="{C811C9DE-931D-4BF6-8CDA-C7C4EEE08703}"/>
    <dgm:cxn modelId="{826B97A5-F7D7-494C-8756-AAA28313A4F5}" type="presOf" srcId="{641D0B15-1DA1-45A1-8DFE-F4EB02E891AF}" destId="{6F61B568-8502-4132-9503-C01ED4044776}" srcOrd="0" destOrd="0" presId="urn:microsoft.com/office/officeart/2018/2/layout/IconVerticalSolidList"/>
    <dgm:cxn modelId="{0AB2E5B3-79C2-46C2-9C80-F4E02CB49ABF}" type="presOf" srcId="{7F17F159-00E6-4DF3-9AE3-091EF15D75BD}" destId="{7BAB2A30-011A-4F41-8CC7-84B6A9E9F9B3}" srcOrd="0" destOrd="0" presId="urn:microsoft.com/office/officeart/2018/2/layout/IconVerticalSolidList"/>
    <dgm:cxn modelId="{8DB766B6-AE0E-4EFF-8588-15758F006334}" srcId="{60549B07-45D9-44CF-B593-06585F5D7F85}" destId="{5ABBEA2F-05EC-411F-8218-4910F8943ECA}" srcOrd="0" destOrd="0" parTransId="{D7133372-CF71-4507-99E7-7ED8CBD95465}" sibTransId="{69FE15C4-FBCF-401D-AAC0-0131243B66CE}"/>
    <dgm:cxn modelId="{3A04D0BB-2C58-42B2-8973-477FA47C8F1B}" srcId="{60549B07-45D9-44CF-B593-06585F5D7F85}" destId="{7F17F159-00E6-4DF3-9AE3-091EF15D75BD}" srcOrd="2" destOrd="0" parTransId="{29FA3941-ABA5-4B03-B2AA-C8CF625C9EC7}" sibTransId="{2A062E5D-9E4E-47B2-ABBB-A7B0CE411F0F}"/>
    <dgm:cxn modelId="{EE3DEBFF-ED08-47B5-8088-1D6EEC27ACCF}" type="presParOf" srcId="{84449B42-71F2-4448-9F39-E6748BABBCA3}" destId="{4A46155E-983E-4CA0-9363-8DCD5E68B8E6}" srcOrd="0" destOrd="0" presId="urn:microsoft.com/office/officeart/2018/2/layout/IconVerticalSolidList"/>
    <dgm:cxn modelId="{8143857E-6790-47E9-815A-FF16B66F7640}" type="presParOf" srcId="{4A46155E-983E-4CA0-9363-8DCD5E68B8E6}" destId="{15360648-74CD-4F59-9E40-4DFED63DE9C1}" srcOrd="0" destOrd="0" presId="urn:microsoft.com/office/officeart/2018/2/layout/IconVerticalSolidList"/>
    <dgm:cxn modelId="{886014E6-C4BF-4E71-8E94-6D4D57B23294}" type="presParOf" srcId="{4A46155E-983E-4CA0-9363-8DCD5E68B8E6}" destId="{EF3EB306-BCA3-4296-A73B-A62F39E9DF48}" srcOrd="1" destOrd="0" presId="urn:microsoft.com/office/officeart/2018/2/layout/IconVerticalSolidList"/>
    <dgm:cxn modelId="{160509FB-A78B-4EAA-81EB-9B25414AAC95}" type="presParOf" srcId="{4A46155E-983E-4CA0-9363-8DCD5E68B8E6}" destId="{9A7FD8C6-3F97-42A7-AFBE-26D49819C3D8}" srcOrd="2" destOrd="0" presId="urn:microsoft.com/office/officeart/2018/2/layout/IconVerticalSolidList"/>
    <dgm:cxn modelId="{62B47C1D-9317-4DBA-8618-6352DFA14454}" type="presParOf" srcId="{4A46155E-983E-4CA0-9363-8DCD5E68B8E6}" destId="{A5D550AA-7E3A-4802-A39C-B84DEA459069}" srcOrd="3" destOrd="0" presId="urn:microsoft.com/office/officeart/2018/2/layout/IconVerticalSolidList"/>
    <dgm:cxn modelId="{1EC15FC5-E5B3-4DA4-9AD8-732986F48059}" type="presParOf" srcId="{84449B42-71F2-4448-9F39-E6748BABBCA3}" destId="{0BEC6EF7-DF04-4B9C-AF83-68CA5E84997C}" srcOrd="1" destOrd="0" presId="urn:microsoft.com/office/officeart/2018/2/layout/IconVerticalSolidList"/>
    <dgm:cxn modelId="{32C37866-A439-4838-9F12-8C0AE23BEB05}" type="presParOf" srcId="{84449B42-71F2-4448-9F39-E6748BABBCA3}" destId="{28835DDE-951C-45A6-98BD-F107DE2E4451}" srcOrd="2" destOrd="0" presId="urn:microsoft.com/office/officeart/2018/2/layout/IconVerticalSolidList"/>
    <dgm:cxn modelId="{A17DBABF-1F2E-4CCD-861A-8C78E0AC8EA4}" type="presParOf" srcId="{28835DDE-951C-45A6-98BD-F107DE2E4451}" destId="{C81997EB-978D-4304-B6DD-B5A7CA71AA95}" srcOrd="0" destOrd="0" presId="urn:microsoft.com/office/officeart/2018/2/layout/IconVerticalSolidList"/>
    <dgm:cxn modelId="{68B7E5C7-D2F8-476B-A1CD-1322933644FF}" type="presParOf" srcId="{28835DDE-951C-45A6-98BD-F107DE2E4451}" destId="{36AB2EC3-1CDA-48AC-B302-ECAE9B4EFA69}" srcOrd="1" destOrd="0" presId="urn:microsoft.com/office/officeart/2018/2/layout/IconVerticalSolidList"/>
    <dgm:cxn modelId="{8D7BBD34-C96A-4258-833D-B9DF7A09747C}" type="presParOf" srcId="{28835DDE-951C-45A6-98BD-F107DE2E4451}" destId="{8B5E54FF-A678-41C5-9715-4C56753F2584}" srcOrd="2" destOrd="0" presId="urn:microsoft.com/office/officeart/2018/2/layout/IconVerticalSolidList"/>
    <dgm:cxn modelId="{2A780696-0ED6-446D-A343-EF183F1A90C1}" type="presParOf" srcId="{28835DDE-951C-45A6-98BD-F107DE2E4451}" destId="{6F61B568-8502-4132-9503-C01ED4044776}" srcOrd="3" destOrd="0" presId="urn:microsoft.com/office/officeart/2018/2/layout/IconVerticalSolidList"/>
    <dgm:cxn modelId="{9C45BB4F-15F6-485E-8B2E-EE3A78728431}" type="presParOf" srcId="{84449B42-71F2-4448-9F39-E6748BABBCA3}" destId="{505E2A0D-CB75-4A13-A8A2-CC5CB91047AB}" srcOrd="3" destOrd="0" presId="urn:microsoft.com/office/officeart/2018/2/layout/IconVerticalSolidList"/>
    <dgm:cxn modelId="{668DCCBC-87FA-47BB-A697-ECF8755F6F01}" type="presParOf" srcId="{84449B42-71F2-4448-9F39-E6748BABBCA3}" destId="{B07A939C-DD50-429D-85CD-AD05513572DC}" srcOrd="4" destOrd="0" presId="urn:microsoft.com/office/officeart/2018/2/layout/IconVerticalSolidList"/>
    <dgm:cxn modelId="{A8A39EAA-39CE-4FCF-9F7A-15D62097B0E0}" type="presParOf" srcId="{B07A939C-DD50-429D-85CD-AD05513572DC}" destId="{9273DA6A-EE3A-4DF2-97A9-7272CE0B498E}" srcOrd="0" destOrd="0" presId="urn:microsoft.com/office/officeart/2018/2/layout/IconVerticalSolidList"/>
    <dgm:cxn modelId="{8C3F893A-1500-4FC3-AF3B-1B3484DCAB47}" type="presParOf" srcId="{B07A939C-DD50-429D-85CD-AD05513572DC}" destId="{D5A9E942-949F-47DD-A5D9-8BDCEAF69BBE}" srcOrd="1" destOrd="0" presId="urn:microsoft.com/office/officeart/2018/2/layout/IconVerticalSolidList"/>
    <dgm:cxn modelId="{ED9E90AD-D549-4BB1-9582-521DB783E74A}" type="presParOf" srcId="{B07A939C-DD50-429D-85CD-AD05513572DC}" destId="{0FF02430-BC83-4050-A749-E34858EDA1B4}" srcOrd="2" destOrd="0" presId="urn:microsoft.com/office/officeart/2018/2/layout/IconVerticalSolidList"/>
    <dgm:cxn modelId="{82DBE577-7221-4994-A0BE-BA5B46009F66}" type="presParOf" srcId="{B07A939C-DD50-429D-85CD-AD05513572DC}" destId="{7BAB2A30-011A-4F41-8CC7-84B6A9E9F9B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360648-74CD-4F59-9E40-4DFED63DE9C1}">
      <dsp:nvSpPr>
        <dsp:cNvPr id="0" name=""/>
        <dsp:cNvSpPr/>
      </dsp:nvSpPr>
      <dsp:spPr>
        <a:xfrm>
          <a:off x="0" y="0"/>
          <a:ext cx="8269845" cy="11833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3EB306-BCA3-4296-A73B-A62F39E9DF48}">
      <dsp:nvSpPr>
        <dsp:cNvPr id="0" name=""/>
        <dsp:cNvSpPr/>
      </dsp:nvSpPr>
      <dsp:spPr>
        <a:xfrm>
          <a:off x="357972" y="278280"/>
          <a:ext cx="650859" cy="650859"/>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D550AA-7E3A-4802-A39C-B84DEA459069}">
      <dsp:nvSpPr>
        <dsp:cNvPr id="0" name=""/>
        <dsp:cNvSpPr/>
      </dsp:nvSpPr>
      <dsp:spPr>
        <a:xfrm>
          <a:off x="1366804" y="0"/>
          <a:ext cx="6903040" cy="1183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241" tIns="125241" rIns="125241" bIns="125241" numCol="1" spcCol="1270" anchor="ctr" anchorCtr="0">
          <a:noAutofit/>
        </a:bodyPr>
        <a:lstStyle/>
        <a:p>
          <a:pPr marL="0" lvl="0" indent="0" algn="l" defTabSz="800100">
            <a:lnSpc>
              <a:spcPct val="100000"/>
            </a:lnSpc>
            <a:spcBef>
              <a:spcPct val="0"/>
            </a:spcBef>
            <a:spcAft>
              <a:spcPct val="35000"/>
            </a:spcAft>
            <a:buNone/>
          </a:pPr>
          <a:r>
            <a:rPr lang="es-ES" sz="1800" kern="1200" dirty="0"/>
            <a:t>Identificar los conceptos fundamentales de la tecnología JSF y PrimeFaces para el diseño del Marco de Página.</a:t>
          </a:r>
          <a:endParaRPr lang="en-US" sz="1800" kern="1200" dirty="0">
            <a:solidFill>
              <a:schemeClr val="tx1"/>
            </a:solidFill>
            <a:latin typeface="+mn-lt"/>
            <a:ea typeface="+mn-ea"/>
            <a:cs typeface="+mn-cs"/>
          </a:endParaRPr>
        </a:p>
      </dsp:txBody>
      <dsp:txXfrm>
        <a:off x="1366804" y="0"/>
        <a:ext cx="6903040" cy="1183380"/>
      </dsp:txXfrm>
    </dsp:sp>
    <dsp:sp modelId="{C81997EB-978D-4304-B6DD-B5A7CA71AA95}">
      <dsp:nvSpPr>
        <dsp:cNvPr id="0" name=""/>
        <dsp:cNvSpPr/>
      </dsp:nvSpPr>
      <dsp:spPr>
        <a:xfrm>
          <a:off x="0" y="1514794"/>
          <a:ext cx="8269845" cy="11833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AB2EC3-1CDA-48AC-B302-ECAE9B4EFA69}">
      <dsp:nvSpPr>
        <dsp:cNvPr id="0" name=""/>
        <dsp:cNvSpPr/>
      </dsp:nvSpPr>
      <dsp:spPr>
        <a:xfrm>
          <a:off x="357972" y="1777350"/>
          <a:ext cx="650859" cy="6508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61B568-8502-4132-9503-C01ED4044776}">
      <dsp:nvSpPr>
        <dsp:cNvPr id="0" name=""/>
        <dsp:cNvSpPr/>
      </dsp:nvSpPr>
      <dsp:spPr>
        <a:xfrm>
          <a:off x="1366804" y="1514794"/>
          <a:ext cx="6903040" cy="1183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241" tIns="125241" rIns="125241" bIns="125241" numCol="1" spcCol="1270" anchor="ctr" anchorCtr="0">
          <a:noAutofit/>
        </a:bodyPr>
        <a:lstStyle/>
        <a:p>
          <a:pPr marL="0" lvl="0" indent="0" algn="l" defTabSz="800100">
            <a:lnSpc>
              <a:spcPct val="100000"/>
            </a:lnSpc>
            <a:spcBef>
              <a:spcPct val="0"/>
            </a:spcBef>
            <a:spcAft>
              <a:spcPct val="35000"/>
            </a:spcAft>
            <a:buNone/>
          </a:pPr>
          <a:r>
            <a:rPr lang="es-ES" sz="1800" kern="1200" dirty="0"/>
            <a:t>Utilizar el IDE Apache NetBeans para generar e implementar el código necesario para el funcionamiento y diseño del Marco de Página.</a:t>
          </a:r>
          <a:endParaRPr lang="en-US" sz="1800" kern="1200" dirty="0">
            <a:solidFill>
              <a:prstClr val="black"/>
            </a:solidFill>
            <a:latin typeface="Gill Sans MT" panose="020B0502020104020203"/>
            <a:ea typeface="+mn-ea"/>
            <a:cs typeface="+mn-cs"/>
          </a:endParaRPr>
        </a:p>
      </dsp:txBody>
      <dsp:txXfrm>
        <a:off x="1366804" y="1514794"/>
        <a:ext cx="6903040" cy="1183380"/>
      </dsp:txXfrm>
    </dsp:sp>
    <dsp:sp modelId="{9273DA6A-EE3A-4DF2-97A9-7272CE0B498E}">
      <dsp:nvSpPr>
        <dsp:cNvPr id="0" name=""/>
        <dsp:cNvSpPr/>
      </dsp:nvSpPr>
      <dsp:spPr>
        <a:xfrm>
          <a:off x="0" y="2958956"/>
          <a:ext cx="8269845" cy="11833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A9E942-949F-47DD-A5D9-8BDCEAF69BBE}">
      <dsp:nvSpPr>
        <dsp:cNvPr id="0" name=""/>
        <dsp:cNvSpPr/>
      </dsp:nvSpPr>
      <dsp:spPr>
        <a:xfrm>
          <a:off x="357972" y="3225217"/>
          <a:ext cx="650859" cy="6508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AB2A30-011A-4F41-8CC7-84B6A9E9F9B3}">
      <dsp:nvSpPr>
        <dsp:cNvPr id="0" name=""/>
        <dsp:cNvSpPr/>
      </dsp:nvSpPr>
      <dsp:spPr>
        <a:xfrm>
          <a:off x="1366804" y="2959462"/>
          <a:ext cx="6903040" cy="1183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241" tIns="125241" rIns="125241" bIns="125241" numCol="1" spcCol="1270" anchor="ctr" anchorCtr="0">
          <a:noAutofit/>
        </a:bodyPr>
        <a:lstStyle/>
        <a:p>
          <a:pPr marL="0" lvl="0" indent="0" algn="l" defTabSz="800100">
            <a:lnSpc>
              <a:spcPct val="90000"/>
            </a:lnSpc>
            <a:spcBef>
              <a:spcPct val="0"/>
            </a:spcBef>
            <a:spcAft>
              <a:spcPct val="35000"/>
            </a:spcAft>
            <a:buNone/>
          </a:pPr>
          <a:r>
            <a:rPr lang="es-ES" sz="1800" kern="1200" dirty="0"/>
            <a:t>Documentar todo el proceso de desarrollo del Marco de Página para tener una guía para futuros proyectos.</a:t>
          </a:r>
          <a:endParaRPr lang="en-US" sz="1800" kern="1200" dirty="0">
            <a:solidFill>
              <a:prstClr val="black"/>
            </a:solidFill>
            <a:latin typeface="Gill Sans MT" panose="020B0502020104020203"/>
            <a:ea typeface="+mn-ea"/>
            <a:cs typeface="+mn-cs"/>
          </a:endParaRPr>
        </a:p>
      </dsp:txBody>
      <dsp:txXfrm>
        <a:off x="1366804" y="2959462"/>
        <a:ext cx="6903040" cy="118338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0690D5-D519-41DB-B4EF-34C6DC34EE12}" type="datetimeFigureOut">
              <a:rPr lang="es-ES" smtClean="0"/>
              <a:t>10/03/2023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38BF6F-5D13-49E3-B34F-51589BE3BF15}" type="slidenum">
              <a:rPr lang="es-ES" smtClean="0"/>
              <a:t>‹#›</a:t>
            </a:fld>
            <a:endParaRPr lang="es-ES"/>
          </a:p>
        </p:txBody>
      </p:sp>
    </p:spTree>
    <p:extLst>
      <p:ext uri="{BB962C8B-B14F-4D97-AF65-F5344CB8AC3E}">
        <p14:creationId xmlns:p14="http://schemas.microsoft.com/office/powerpoint/2010/main" val="1568776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C" dirty="0"/>
          </a:p>
        </p:txBody>
      </p:sp>
      <p:sp>
        <p:nvSpPr>
          <p:cNvPr id="4" name="Marcador de número de diapositiva 3"/>
          <p:cNvSpPr>
            <a:spLocks noGrp="1"/>
          </p:cNvSpPr>
          <p:nvPr>
            <p:ph type="sldNum" sz="quarter" idx="5"/>
          </p:nvPr>
        </p:nvSpPr>
        <p:spPr/>
        <p:txBody>
          <a:bodyPr/>
          <a:lstStyle/>
          <a:p>
            <a:fld id="{3C38BF6F-5D13-49E3-B34F-51589BE3BF15}" type="slidenum">
              <a:rPr lang="es-ES" smtClean="0"/>
              <a:t>34</a:t>
            </a:fld>
            <a:endParaRPr lang="es-ES"/>
          </a:p>
        </p:txBody>
      </p:sp>
    </p:spTree>
    <p:extLst>
      <p:ext uri="{BB962C8B-B14F-4D97-AF65-F5344CB8AC3E}">
        <p14:creationId xmlns:p14="http://schemas.microsoft.com/office/powerpoint/2010/main" val="1570063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711DF40A-DBC2-4751-936F-A1EF4526BFE1}" type="datetime1">
              <a:rPr lang="en-US" smtClean="0"/>
              <a:t>3/10/2023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6435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9CF0D52-C4DA-4547-B502-6E2B3C3D9569}" type="datetime1">
              <a:rPr lang="en-US" smtClean="0"/>
              <a:t>3/10/2023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61749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9598004A-6992-4E8D-8D59-E84C69AD9FE8}" type="datetime1">
              <a:rPr lang="en-US" smtClean="0"/>
              <a:t>3/10/2023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85589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0788315-ECC5-4540-816F-79662EA1992C}" type="datetime1">
              <a:rPr lang="en-US" smtClean="0"/>
              <a:t>3/10/2023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21622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8FA981D6-EE0C-4D82-9AE9-63C2BF07073C}" type="datetime1">
              <a:rPr lang="en-US" smtClean="0"/>
              <a:t>3/10/2023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524641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F3F7E64-9F43-48D9-AF6A-6AD278CC4329}" type="datetime1">
              <a:rPr lang="en-US" smtClean="0"/>
              <a:t>3/10/2023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01711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2E5196F4-4299-4C53-9C83-288623B013A6}" type="datetime1">
              <a:rPr lang="en-US" smtClean="0"/>
              <a:t>3/10/2023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80059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535465D-E752-4C24-99D2-D8631C490D65}" type="datetime1">
              <a:rPr lang="en-US" smtClean="0"/>
              <a:t>3/10/2023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s-ES"/>
              <a:t>Haga clic para modificar el estilo de título del patrón</a:t>
            </a:r>
            <a:endParaRPr lang="en-US" dirty="0"/>
          </a:p>
        </p:txBody>
      </p:sp>
    </p:spTree>
    <p:extLst>
      <p:ext uri="{BB962C8B-B14F-4D97-AF65-F5344CB8AC3E}">
        <p14:creationId xmlns:p14="http://schemas.microsoft.com/office/powerpoint/2010/main" val="1949816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EFD470-ABE2-40BF-A5DD-8FD2B48C6EAA}" type="datetime1">
              <a:rPr lang="en-US" smtClean="0"/>
              <a:t>3/10/2023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78690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DEB9BB4C-4D56-4B8D-A688-EBAE1D038B8B}" type="datetime1">
              <a:rPr lang="en-US" smtClean="0"/>
              <a:t>3/10/2023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48310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EFE777C-C2EF-45EC-9B13-20EBC58A808B}" type="datetime1">
              <a:rPr lang="en-US" smtClean="0"/>
              <a:t>3/10/2023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09877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5336DE6A-4B57-4799-8A5E-7781517CAB94}" type="datetime1">
              <a:rPr lang="en-US" smtClean="0"/>
              <a:t>3/10/2023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1132138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956176-055A-4F41-9A1C-5A8ABC57AE1B}"/>
              </a:ext>
            </a:extLst>
          </p:cNvPr>
          <p:cNvSpPr>
            <a:spLocks noGrp="1"/>
          </p:cNvSpPr>
          <p:nvPr>
            <p:ph type="ctrTitle"/>
          </p:nvPr>
        </p:nvSpPr>
        <p:spPr>
          <a:xfrm>
            <a:off x="517945" y="3608618"/>
            <a:ext cx="10993549" cy="678311"/>
          </a:xfrm>
        </p:spPr>
        <p:txBody>
          <a:bodyPr>
            <a:normAutofit/>
          </a:bodyPr>
          <a:lstStyle/>
          <a:p>
            <a:pPr algn="ctr"/>
            <a:r>
              <a:rPr lang="es-ES" dirty="0">
                <a:solidFill>
                  <a:schemeClr val="bg1"/>
                </a:solidFill>
              </a:rPr>
              <a:t>TALLER MARCO DE PÁGINA EN NETBEANS</a:t>
            </a:r>
            <a:endParaRPr lang="es-EC" dirty="0">
              <a:solidFill>
                <a:schemeClr val="bg1"/>
              </a:solidFill>
            </a:endParaRPr>
          </a:p>
        </p:txBody>
      </p:sp>
      <p:sp>
        <p:nvSpPr>
          <p:cNvPr id="3" name="Subtítulo 2">
            <a:extLst>
              <a:ext uri="{FF2B5EF4-FFF2-40B4-BE49-F238E27FC236}">
                <a16:creationId xmlns:a16="http://schemas.microsoft.com/office/drawing/2014/main" id="{3D0C571E-A349-4667-927F-5916BE6073A2}"/>
              </a:ext>
            </a:extLst>
          </p:cNvPr>
          <p:cNvSpPr>
            <a:spLocks noGrp="1"/>
          </p:cNvSpPr>
          <p:nvPr>
            <p:ph type="subTitle" idx="1"/>
          </p:nvPr>
        </p:nvSpPr>
        <p:spPr>
          <a:xfrm>
            <a:off x="599226" y="5149400"/>
            <a:ext cx="4734774" cy="1235358"/>
          </a:xfrm>
        </p:spPr>
        <p:txBody>
          <a:bodyPr>
            <a:normAutofit/>
          </a:bodyPr>
          <a:lstStyle/>
          <a:p>
            <a:r>
              <a:rPr lang="es-EC" b="1" dirty="0">
                <a:solidFill>
                  <a:schemeClr val="bg1"/>
                </a:solidFill>
              </a:rPr>
              <a:t>Integrantes: 	</a:t>
            </a:r>
            <a:r>
              <a:rPr lang="es-EC" dirty="0">
                <a:solidFill>
                  <a:schemeClr val="bg1"/>
                </a:solidFill>
              </a:rPr>
              <a:t>STEVEN CHINLLE</a:t>
            </a:r>
          </a:p>
          <a:p>
            <a:r>
              <a:rPr lang="es-EC" dirty="0">
                <a:solidFill>
                  <a:schemeClr val="bg1"/>
                </a:solidFill>
              </a:rPr>
              <a:t>		             	KEVIN CHUQUIMARCA</a:t>
            </a:r>
          </a:p>
          <a:p>
            <a:r>
              <a:rPr lang="es-EC" dirty="0">
                <a:solidFill>
                  <a:schemeClr val="bg1"/>
                </a:solidFill>
              </a:rPr>
              <a:t>			      	MICHAEL COBACANGO</a:t>
            </a:r>
          </a:p>
          <a:p>
            <a:endParaRPr lang="es-EC" dirty="0">
              <a:solidFill>
                <a:schemeClr val="bg1"/>
              </a:solidFill>
            </a:endParaRPr>
          </a:p>
        </p:txBody>
      </p:sp>
      <p:pic>
        <p:nvPicPr>
          <p:cNvPr id="1026" name="Picture 2" descr="Resultado de imagen para espe">
            <a:extLst>
              <a:ext uri="{FF2B5EF4-FFF2-40B4-BE49-F238E27FC236}">
                <a16:creationId xmlns:a16="http://schemas.microsoft.com/office/drawing/2014/main" id="{F414D571-4BC8-480A-8CAB-8B16FE5157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597" y="716302"/>
            <a:ext cx="11647502" cy="2193925"/>
          </a:xfrm>
          <a:prstGeom prst="rect">
            <a:avLst/>
          </a:prstGeom>
          <a:noFill/>
          <a:extLst>
            <a:ext uri="{909E8E84-426E-40DD-AFC4-6F175D3DCCD1}">
              <a14:hiddenFill xmlns:a14="http://schemas.microsoft.com/office/drawing/2010/main">
                <a:solidFill>
                  <a:srgbClr val="FFFFFF"/>
                </a:solidFill>
              </a14:hiddenFill>
            </a:ext>
          </a:extLst>
        </p:spPr>
      </p:pic>
      <p:sp>
        <p:nvSpPr>
          <p:cNvPr id="5" name="Subtítulo 2">
            <a:extLst>
              <a:ext uri="{FF2B5EF4-FFF2-40B4-BE49-F238E27FC236}">
                <a16:creationId xmlns:a16="http://schemas.microsoft.com/office/drawing/2014/main" id="{1967A448-01D9-4956-A50F-F9BFFBEC42EB}"/>
              </a:ext>
            </a:extLst>
          </p:cNvPr>
          <p:cNvSpPr txBox="1">
            <a:spLocks/>
          </p:cNvSpPr>
          <p:nvPr/>
        </p:nvSpPr>
        <p:spPr>
          <a:xfrm>
            <a:off x="7874427" y="5149400"/>
            <a:ext cx="3718347" cy="1324648"/>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r>
              <a:rPr lang="es-EC" b="1" dirty="0">
                <a:solidFill>
                  <a:schemeClr val="bg1"/>
                </a:solidFill>
              </a:rPr>
              <a:t>NRC:	</a:t>
            </a:r>
            <a:r>
              <a:rPr lang="es-EC" dirty="0">
                <a:solidFill>
                  <a:schemeClr val="bg1"/>
                </a:solidFill>
              </a:rPr>
              <a:t>8338</a:t>
            </a:r>
          </a:p>
          <a:p>
            <a:r>
              <a:rPr lang="es-EC" b="1" dirty="0">
                <a:solidFill>
                  <a:schemeClr val="bg1"/>
                </a:solidFill>
              </a:rPr>
              <a:t>FECHA:	</a:t>
            </a:r>
            <a:r>
              <a:rPr lang="es-EC" dirty="0">
                <a:solidFill>
                  <a:schemeClr val="bg1"/>
                </a:solidFill>
              </a:rPr>
              <a:t>10/03/2023</a:t>
            </a:r>
          </a:p>
          <a:p>
            <a:r>
              <a:rPr lang="es-EC" b="1" dirty="0">
                <a:solidFill>
                  <a:schemeClr val="bg1"/>
                </a:solidFill>
              </a:rPr>
              <a:t>TUTOR:	</a:t>
            </a:r>
            <a:r>
              <a:rPr lang="es-EC" dirty="0">
                <a:solidFill>
                  <a:schemeClr val="bg1"/>
                </a:solidFill>
              </a:rPr>
              <a:t>Ing. Mauricio Campaña</a:t>
            </a:r>
            <a:endParaRPr lang="es-EC" b="1" dirty="0">
              <a:solidFill>
                <a:schemeClr val="bg1"/>
              </a:solidFill>
            </a:endParaRPr>
          </a:p>
        </p:txBody>
      </p:sp>
      <p:sp>
        <p:nvSpPr>
          <p:cNvPr id="4" name="Marcador de número de diapositiva 3">
            <a:extLst>
              <a:ext uri="{FF2B5EF4-FFF2-40B4-BE49-F238E27FC236}">
                <a16:creationId xmlns:a16="http://schemas.microsoft.com/office/drawing/2014/main" id="{A1A8B6E0-9B14-0DB0-52A8-24D6831A349F}"/>
              </a:ext>
            </a:extLst>
          </p:cNvPr>
          <p:cNvSpPr>
            <a:spLocks noGrp="1"/>
          </p:cNvSpPr>
          <p:nvPr>
            <p:ph type="sldNum" sz="quarter" idx="12"/>
          </p:nvPr>
        </p:nvSpPr>
        <p:spPr>
          <a:xfrm>
            <a:off x="10950659" y="6386645"/>
            <a:ext cx="1016440" cy="365125"/>
          </a:xfrm>
        </p:spPr>
        <p:txBody>
          <a:bodyPr/>
          <a:lstStyle/>
          <a:p>
            <a:fld id="{D57F1E4F-1CFF-5643-939E-217C01CDF565}" type="slidenum">
              <a:rPr lang="en-US" sz="2800" smtClean="0">
                <a:solidFill>
                  <a:schemeClr val="tx1"/>
                </a:solidFill>
              </a:rPr>
              <a:pPr/>
              <a:t>1</a:t>
            </a:fld>
            <a:endParaRPr lang="en-US" sz="2800" dirty="0">
              <a:solidFill>
                <a:schemeClr val="tx1"/>
              </a:solidFill>
            </a:endParaRPr>
          </a:p>
        </p:txBody>
      </p:sp>
    </p:spTree>
    <p:extLst>
      <p:ext uri="{BB962C8B-B14F-4D97-AF65-F5344CB8AC3E}">
        <p14:creationId xmlns:p14="http://schemas.microsoft.com/office/powerpoint/2010/main" val="4206866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3.4	JPA CONTROLLER CLASSES </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rgbClr val="FFFF00"/>
                </a:solidFill>
              </a:rPr>
              <a:t>3.4	JPA CONTROLLER CLASSES</a:t>
            </a:r>
          </a:p>
          <a:p>
            <a:pPr lvl="1">
              <a:lnSpc>
                <a:spcPct val="90000"/>
              </a:lnSpc>
            </a:pPr>
            <a:r>
              <a:rPr lang="es-ES" sz="1100" dirty="0">
                <a:solidFill>
                  <a:schemeClr val="bg1"/>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3"/>
            <a:ext cx="8413952" cy="2775857"/>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una arquitectura de aplicación basada en JPA, las clases controladoras son responsables de manejar las operaciones de negocio y las interacciones con el usuario, mientras que las clases de entidades son responsables de representar los datos y su persistencia en la base de datos.</a:t>
            </a:r>
          </a:p>
          <a:p>
            <a:pPr marL="0" indent="0" algn="just">
              <a:lnSpc>
                <a:spcPct val="115000"/>
              </a:lnSpc>
              <a:spcBef>
                <a:spcPts val="0"/>
              </a:spcBef>
              <a:spcAft>
                <a:spcPts val="1000"/>
              </a:spcAft>
              <a:buNone/>
            </a:pPr>
            <a:r>
              <a:rPr lang="es-ES" dirty="0">
                <a:solidFill>
                  <a:schemeClr val="tx1"/>
                </a:solidFill>
              </a:rPr>
              <a:t>Las clases controladoras utilizan el </a:t>
            </a:r>
            <a:r>
              <a:rPr lang="es-ES" dirty="0" err="1">
                <a:solidFill>
                  <a:schemeClr val="tx1"/>
                </a:solidFill>
              </a:rPr>
              <a:t>Entity</a:t>
            </a:r>
            <a:r>
              <a:rPr lang="es-ES" dirty="0">
                <a:solidFill>
                  <a:schemeClr val="tx1"/>
                </a:solidFill>
              </a:rPr>
              <a:t> Manager para interactuar con las clases de entidades y realizar operaciones de persistencia. Por ejemplo, un controlador podría crear una nueva entidad, actualizar una entidad existente o eliminar una entidad. También pueden realizar consultas para recuperar entidades de la base de datos.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a:t>
            </a:fld>
            <a:endParaRPr lang="en-US" sz="2800" dirty="0">
              <a:solidFill>
                <a:schemeClr val="bg1"/>
              </a:solidFill>
            </a:endParaRPr>
          </a:p>
        </p:txBody>
      </p:sp>
      <p:pic>
        <p:nvPicPr>
          <p:cNvPr id="3" name="Imagen 2" descr="Entity class in JPA - attributes, &amp; metadata - JPA Tutorial | Jstobigdata">
            <a:extLst>
              <a:ext uri="{FF2B5EF4-FFF2-40B4-BE49-F238E27FC236}">
                <a16:creationId xmlns:a16="http://schemas.microsoft.com/office/drawing/2014/main" id="{5013020F-3E03-D967-EBFC-7DEEF5238F2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27550" y="4898716"/>
            <a:ext cx="3519170" cy="184150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0239044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764593"/>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gestionar el inicio de sesión, se debe crear un nuevo </a:t>
            </a:r>
            <a:r>
              <a:rPr lang="es-ES" dirty="0" err="1">
                <a:solidFill>
                  <a:schemeClr val="tx1"/>
                </a:solidFill>
              </a:rPr>
              <a:t>Manage</a:t>
            </a:r>
            <a:r>
              <a:rPr lang="es-ES" dirty="0">
                <a:solidFill>
                  <a:schemeClr val="tx1"/>
                </a:solidFill>
              </a:rPr>
              <a:t> </a:t>
            </a:r>
            <a:r>
              <a:rPr lang="es-ES" dirty="0" err="1">
                <a:solidFill>
                  <a:schemeClr val="tx1"/>
                </a:solidFill>
              </a:rPr>
              <a:t>Bean</a:t>
            </a:r>
            <a:r>
              <a:rPr lang="es-ES" dirty="0">
                <a:solidFill>
                  <a:schemeClr val="tx1"/>
                </a:solidFill>
              </a:rPr>
              <a:t>. En el paquete controlador, dar clic derecho, New y clic en “JSF CDI </a:t>
            </a:r>
            <a:r>
              <a:rPr lang="es-ES" dirty="0" err="1">
                <a:solidFill>
                  <a:schemeClr val="tx1"/>
                </a:solidFill>
              </a:rPr>
              <a:t>Bean</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100</a:t>
            </a:fld>
            <a:endParaRPr lang="en-US" sz="2800" dirty="0">
              <a:solidFill>
                <a:schemeClr val="bg1"/>
              </a:solidFill>
            </a:endParaRPr>
          </a:p>
        </p:txBody>
      </p:sp>
      <p:pic>
        <p:nvPicPr>
          <p:cNvPr id="4" name="Picture 3">
            <a:extLst>
              <a:ext uri="{FF2B5EF4-FFF2-40B4-BE49-F238E27FC236}">
                <a16:creationId xmlns:a16="http://schemas.microsoft.com/office/drawing/2014/main" id="{DC2351D4-A663-5922-DFBE-C117DD4E68AD}"/>
              </a:ext>
            </a:extLst>
          </p:cNvPr>
          <p:cNvPicPr>
            <a:picLocks noChangeAspect="1"/>
          </p:cNvPicPr>
          <p:nvPr/>
        </p:nvPicPr>
        <p:blipFill>
          <a:blip r:embed="rId2"/>
          <a:stretch>
            <a:fillRect/>
          </a:stretch>
        </p:blipFill>
        <p:spPr>
          <a:xfrm>
            <a:off x="2376071" y="2919957"/>
            <a:ext cx="4719955" cy="1834515"/>
          </a:xfrm>
          <a:prstGeom prst="rect">
            <a:avLst/>
          </a:prstGeom>
        </p:spPr>
      </p:pic>
    </p:spTree>
    <p:extLst>
      <p:ext uri="{BB962C8B-B14F-4D97-AF65-F5344CB8AC3E}">
        <p14:creationId xmlns:p14="http://schemas.microsoft.com/office/powerpoint/2010/main" val="113581493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944208"/>
          </a:xfrm>
        </p:spPr>
        <p:txBody>
          <a:bodyPr vert="horz" lIns="91440" tIns="45720" rIns="91440" bIns="45720" rtlCol="0" anchor="ctr">
            <a:normAutofit fontScale="92500" lnSpcReduction="10000"/>
          </a:bodyPr>
          <a:lstStyle/>
          <a:p>
            <a:pPr marL="0" indent="0" algn="just">
              <a:lnSpc>
                <a:spcPct val="115000"/>
              </a:lnSpc>
              <a:spcBef>
                <a:spcPts val="0"/>
              </a:spcBef>
              <a:spcAft>
                <a:spcPts val="1000"/>
              </a:spcAft>
              <a:buNone/>
            </a:pPr>
            <a:r>
              <a:rPr lang="es-ES" dirty="0">
                <a:solidFill>
                  <a:schemeClr val="tx1"/>
                </a:solidFill>
              </a:rPr>
              <a:t>Este </a:t>
            </a:r>
            <a:r>
              <a:rPr lang="es-ES" dirty="0" err="1">
                <a:solidFill>
                  <a:schemeClr val="tx1"/>
                </a:solidFill>
              </a:rPr>
              <a:t>Manage</a:t>
            </a:r>
            <a:r>
              <a:rPr lang="es-ES" dirty="0">
                <a:solidFill>
                  <a:schemeClr val="tx1"/>
                </a:solidFill>
              </a:rPr>
              <a:t> </a:t>
            </a:r>
            <a:r>
              <a:rPr lang="es-ES" dirty="0" err="1">
                <a:solidFill>
                  <a:schemeClr val="tx1"/>
                </a:solidFill>
              </a:rPr>
              <a:t>Bean</a:t>
            </a:r>
            <a:r>
              <a:rPr lang="es-ES" dirty="0">
                <a:solidFill>
                  <a:schemeClr val="tx1"/>
                </a:solidFill>
              </a:rPr>
              <a:t> será el encargado de gestionar el inicio de sesión de los usuarios, esta clase será la encargada de conectar la vista que es la pestaña de inicio de sesión con el modelo.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101</a:t>
            </a:fld>
            <a:endParaRPr lang="en-US" sz="2800" dirty="0">
              <a:solidFill>
                <a:schemeClr val="bg1"/>
              </a:solidFill>
            </a:endParaRPr>
          </a:p>
        </p:txBody>
      </p:sp>
      <p:pic>
        <p:nvPicPr>
          <p:cNvPr id="3" name="Picture 2" descr="Text&#10;&#10;Description automatically generated">
            <a:extLst>
              <a:ext uri="{FF2B5EF4-FFF2-40B4-BE49-F238E27FC236}">
                <a16:creationId xmlns:a16="http://schemas.microsoft.com/office/drawing/2014/main" id="{5B00A53F-CE51-1B5A-2827-8A347E0784D9}"/>
              </a:ext>
            </a:extLst>
          </p:cNvPr>
          <p:cNvPicPr>
            <a:picLocks noChangeAspect="1"/>
          </p:cNvPicPr>
          <p:nvPr/>
        </p:nvPicPr>
        <p:blipFill>
          <a:blip r:embed="rId2"/>
          <a:stretch>
            <a:fillRect/>
          </a:stretch>
        </p:blipFill>
        <p:spPr>
          <a:xfrm>
            <a:off x="2280504" y="2792186"/>
            <a:ext cx="4911090" cy="3677920"/>
          </a:xfrm>
          <a:prstGeom prst="rect">
            <a:avLst/>
          </a:prstGeom>
        </p:spPr>
      </p:pic>
    </p:spTree>
    <p:extLst>
      <p:ext uri="{BB962C8B-B14F-4D97-AF65-F5344CB8AC3E}">
        <p14:creationId xmlns:p14="http://schemas.microsoft.com/office/powerpoint/2010/main" val="6698851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944208"/>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De la misma forma, para controlar la página de usuario, se crea otor </a:t>
            </a:r>
            <a:r>
              <a:rPr lang="es-ES" dirty="0" err="1">
                <a:solidFill>
                  <a:schemeClr val="tx1"/>
                </a:solidFill>
              </a:rPr>
              <a:t>Manage</a:t>
            </a:r>
            <a:r>
              <a:rPr lang="es-ES" dirty="0">
                <a:solidFill>
                  <a:schemeClr val="tx1"/>
                </a:solidFill>
              </a:rPr>
              <a:t> </a:t>
            </a:r>
            <a:r>
              <a:rPr lang="es-ES" dirty="0" err="1">
                <a:solidFill>
                  <a:schemeClr val="tx1"/>
                </a:solidFill>
              </a:rPr>
              <a:t>Bean</a:t>
            </a:r>
            <a:r>
              <a:rPr lang="es-ES" dirty="0">
                <a:solidFill>
                  <a:schemeClr val="tx1"/>
                </a:solidFill>
              </a:rPr>
              <a:t>, este será el encargado de mostrar y gestionar la vista del usuario que ha iniciado sesión.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102</a:t>
            </a:fld>
            <a:endParaRPr lang="en-US" sz="2800" dirty="0">
              <a:solidFill>
                <a:schemeClr val="bg1"/>
              </a:solidFill>
            </a:endParaRPr>
          </a:p>
        </p:txBody>
      </p:sp>
      <p:pic>
        <p:nvPicPr>
          <p:cNvPr id="4" name="Picture 3" descr="Text&#10;&#10;Description automatically generated">
            <a:extLst>
              <a:ext uri="{FF2B5EF4-FFF2-40B4-BE49-F238E27FC236}">
                <a16:creationId xmlns:a16="http://schemas.microsoft.com/office/drawing/2014/main" id="{0736B77D-E0A6-AD90-9FF1-7E6166B41EB4}"/>
              </a:ext>
            </a:extLst>
          </p:cNvPr>
          <p:cNvPicPr>
            <a:picLocks noChangeAspect="1"/>
          </p:cNvPicPr>
          <p:nvPr/>
        </p:nvPicPr>
        <p:blipFill>
          <a:blip r:embed="rId2"/>
          <a:stretch>
            <a:fillRect/>
          </a:stretch>
        </p:blipFill>
        <p:spPr>
          <a:xfrm>
            <a:off x="2293839" y="2942137"/>
            <a:ext cx="4884420" cy="3119755"/>
          </a:xfrm>
          <a:prstGeom prst="rect">
            <a:avLst/>
          </a:prstGeom>
        </p:spPr>
      </p:pic>
    </p:spTree>
    <p:extLst>
      <p:ext uri="{BB962C8B-B14F-4D97-AF65-F5344CB8AC3E}">
        <p14:creationId xmlns:p14="http://schemas.microsoft.com/office/powerpoint/2010/main" val="12709273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944208"/>
          </a:xfrm>
        </p:spPr>
        <p:txBody>
          <a:bodyPr vert="horz" lIns="91440" tIns="45720" rIns="91440" bIns="45720" rtlCol="0" anchor="ctr">
            <a:normAutofit lnSpcReduction="10000"/>
          </a:bodyPr>
          <a:lstStyle/>
          <a:p>
            <a:pPr marL="0" indent="0" algn="just">
              <a:lnSpc>
                <a:spcPct val="115000"/>
              </a:lnSpc>
              <a:spcBef>
                <a:spcPts val="0"/>
              </a:spcBef>
              <a:spcAft>
                <a:spcPts val="1000"/>
              </a:spcAft>
              <a:buNone/>
            </a:pPr>
            <a:r>
              <a:rPr lang="es-ES" dirty="0">
                <a:solidFill>
                  <a:schemeClr val="tx1"/>
                </a:solidFill>
              </a:rPr>
              <a:t>Para el formulario de registro de nuevos usuarios, se debe crear otro </a:t>
            </a:r>
            <a:r>
              <a:rPr lang="es-ES" dirty="0" err="1">
                <a:solidFill>
                  <a:schemeClr val="tx1"/>
                </a:solidFill>
              </a:rPr>
              <a:t>Manage</a:t>
            </a:r>
            <a:r>
              <a:rPr lang="es-ES" dirty="0">
                <a:solidFill>
                  <a:schemeClr val="tx1"/>
                </a:solidFill>
              </a:rPr>
              <a:t> </a:t>
            </a:r>
            <a:r>
              <a:rPr lang="es-ES" dirty="0" err="1">
                <a:solidFill>
                  <a:schemeClr val="tx1"/>
                </a:solidFill>
              </a:rPr>
              <a:t>Bean</a:t>
            </a:r>
            <a:r>
              <a:rPr lang="es-ES" dirty="0">
                <a:solidFill>
                  <a:schemeClr val="tx1"/>
                </a:solidFill>
              </a:rPr>
              <a:t>, este será el encargado de gestionar la información que se ingrese en el formulario de registro y guardar el nuevo usuario.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103</a:t>
            </a:fld>
            <a:endParaRPr lang="en-US" sz="2800" dirty="0">
              <a:solidFill>
                <a:schemeClr val="bg1"/>
              </a:solidFill>
            </a:endParaRPr>
          </a:p>
        </p:txBody>
      </p:sp>
      <p:pic>
        <p:nvPicPr>
          <p:cNvPr id="3" name="Picture 2" descr="Text&#10;&#10;Description automatically generated">
            <a:extLst>
              <a:ext uri="{FF2B5EF4-FFF2-40B4-BE49-F238E27FC236}">
                <a16:creationId xmlns:a16="http://schemas.microsoft.com/office/drawing/2014/main" id="{063262C8-E6FC-1F6A-5CA3-74CA9407C2CC}"/>
              </a:ext>
            </a:extLst>
          </p:cNvPr>
          <p:cNvPicPr>
            <a:picLocks noChangeAspect="1"/>
          </p:cNvPicPr>
          <p:nvPr/>
        </p:nvPicPr>
        <p:blipFill>
          <a:blip r:embed="rId2"/>
          <a:stretch>
            <a:fillRect/>
          </a:stretch>
        </p:blipFill>
        <p:spPr>
          <a:xfrm>
            <a:off x="2425284" y="3011079"/>
            <a:ext cx="4621530" cy="2909570"/>
          </a:xfrm>
          <a:prstGeom prst="rect">
            <a:avLst/>
          </a:prstGeom>
        </p:spPr>
      </p:pic>
    </p:spTree>
    <p:extLst>
      <p:ext uri="{BB962C8B-B14F-4D97-AF65-F5344CB8AC3E}">
        <p14:creationId xmlns:p14="http://schemas.microsoft.com/office/powerpoint/2010/main" val="146001232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7"/>
            <a:ext cx="8309715" cy="1336093"/>
          </a:xfrm>
        </p:spPr>
        <p:txBody>
          <a:bodyPr vert="horz" lIns="91440" tIns="45720" rIns="91440" bIns="45720" rtlCol="0" anchor="ctr">
            <a:normAutofit fontScale="85000" lnSpcReduction="10000"/>
          </a:bodyPr>
          <a:lstStyle/>
          <a:p>
            <a:pPr marL="0" indent="0" algn="just">
              <a:lnSpc>
                <a:spcPct val="115000"/>
              </a:lnSpc>
              <a:spcBef>
                <a:spcPts val="0"/>
              </a:spcBef>
              <a:spcAft>
                <a:spcPts val="1000"/>
              </a:spcAft>
              <a:buNone/>
            </a:pPr>
            <a:r>
              <a:rPr lang="es-ES" dirty="0">
                <a:solidFill>
                  <a:schemeClr val="tx1"/>
                </a:solidFill>
              </a:rPr>
              <a:t>Para la gestión de perfiles, se crea una nueva página que muestre todos los usuarios que tienen y no tienen perfiles. Para la asignación de perfiles, se definen cuatro botones para asignar y quitar perfiles a los usuarios registrados.</a:t>
            </a:r>
          </a:p>
          <a:p>
            <a:pPr marL="0" indent="0" algn="just">
              <a:lnSpc>
                <a:spcPct val="115000"/>
              </a:lnSpc>
              <a:spcBef>
                <a:spcPts val="0"/>
              </a:spcBef>
              <a:spcAft>
                <a:spcPts val="1000"/>
              </a:spcAft>
              <a:buNone/>
            </a:pPr>
            <a:r>
              <a:rPr lang="es-ES" dirty="0">
                <a:solidFill>
                  <a:schemeClr val="tx1"/>
                </a:solidFill>
              </a:rPr>
              <a:t>Se crea un nuevo archivo JSF llamado </a:t>
            </a:r>
            <a:r>
              <a:rPr lang="es-ES" dirty="0" err="1">
                <a:solidFill>
                  <a:schemeClr val="tx1"/>
                </a:solidFill>
              </a:rPr>
              <a:t>asignacionPerfiles</a:t>
            </a:r>
            <a:r>
              <a:rPr lang="es-ES" dirty="0">
                <a:solidFill>
                  <a:schemeClr val="tx1"/>
                </a:solidFill>
              </a:rPr>
              <a:t> para implementar la vista de gestión de perfiles.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104</a:t>
            </a:fld>
            <a:endParaRPr lang="en-US" sz="2800" dirty="0">
              <a:solidFill>
                <a:schemeClr val="bg1"/>
              </a:solidFill>
            </a:endParaRPr>
          </a:p>
        </p:txBody>
      </p:sp>
      <p:pic>
        <p:nvPicPr>
          <p:cNvPr id="4" name="Picture 3" descr="Text, application&#10;&#10;Description automatically generated">
            <a:extLst>
              <a:ext uri="{FF2B5EF4-FFF2-40B4-BE49-F238E27FC236}">
                <a16:creationId xmlns:a16="http://schemas.microsoft.com/office/drawing/2014/main" id="{FE55694C-39F3-9CB6-0805-F36D6B708BE1}"/>
              </a:ext>
            </a:extLst>
          </p:cNvPr>
          <p:cNvPicPr>
            <a:picLocks noChangeAspect="1"/>
          </p:cNvPicPr>
          <p:nvPr/>
        </p:nvPicPr>
        <p:blipFill>
          <a:blip r:embed="rId2"/>
          <a:stretch>
            <a:fillRect/>
          </a:stretch>
        </p:blipFill>
        <p:spPr>
          <a:xfrm>
            <a:off x="1848528" y="3420356"/>
            <a:ext cx="5775042" cy="3072519"/>
          </a:xfrm>
          <a:prstGeom prst="rect">
            <a:avLst/>
          </a:prstGeom>
        </p:spPr>
      </p:pic>
    </p:spTree>
    <p:extLst>
      <p:ext uri="{BB962C8B-B14F-4D97-AF65-F5344CB8AC3E}">
        <p14:creationId xmlns:p14="http://schemas.microsoft.com/office/powerpoint/2010/main" val="42073451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101380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la gestión de perfiles, se hará uso de Ajax con </a:t>
            </a:r>
            <a:r>
              <a:rPr lang="es-ES" dirty="0" err="1">
                <a:solidFill>
                  <a:schemeClr val="tx1"/>
                </a:solidFill>
              </a:rPr>
              <a:t>Primefaces</a:t>
            </a:r>
            <a:r>
              <a:rPr lang="es-ES" dirty="0">
                <a:solidFill>
                  <a:schemeClr val="tx1"/>
                </a:solidFill>
              </a:rPr>
              <a:t>, de esta forma se puede apreciar los cambios de perfiles en los usuarios sin que la pagina se recargue con cada cambio.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105</a:t>
            </a:fld>
            <a:endParaRPr lang="en-US" sz="2800" dirty="0">
              <a:solidFill>
                <a:schemeClr val="bg1"/>
              </a:solidFill>
            </a:endParaRPr>
          </a:p>
        </p:txBody>
      </p:sp>
      <p:pic>
        <p:nvPicPr>
          <p:cNvPr id="3" name="Picture 2" descr="Text&#10;&#10;Description automatically generated">
            <a:extLst>
              <a:ext uri="{FF2B5EF4-FFF2-40B4-BE49-F238E27FC236}">
                <a16:creationId xmlns:a16="http://schemas.microsoft.com/office/drawing/2014/main" id="{56B6AE4F-A6AB-548E-52C2-787D2B05227F}"/>
              </a:ext>
            </a:extLst>
          </p:cNvPr>
          <p:cNvPicPr>
            <a:picLocks noChangeAspect="1"/>
          </p:cNvPicPr>
          <p:nvPr/>
        </p:nvPicPr>
        <p:blipFill>
          <a:blip r:embed="rId2"/>
          <a:stretch>
            <a:fillRect/>
          </a:stretch>
        </p:blipFill>
        <p:spPr>
          <a:xfrm>
            <a:off x="1643213" y="3011729"/>
            <a:ext cx="6185671" cy="3250018"/>
          </a:xfrm>
          <a:prstGeom prst="rect">
            <a:avLst/>
          </a:prstGeom>
        </p:spPr>
      </p:pic>
    </p:spTree>
    <p:extLst>
      <p:ext uri="{BB962C8B-B14F-4D97-AF65-F5344CB8AC3E}">
        <p14:creationId xmlns:p14="http://schemas.microsoft.com/office/powerpoint/2010/main" val="297918147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797251"/>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el controlador, se crea un nuevo </a:t>
            </a:r>
            <a:r>
              <a:rPr lang="es-ES" dirty="0" err="1">
                <a:solidFill>
                  <a:schemeClr val="tx1"/>
                </a:solidFill>
              </a:rPr>
              <a:t>Manage</a:t>
            </a:r>
            <a:r>
              <a:rPr lang="es-ES" dirty="0">
                <a:solidFill>
                  <a:schemeClr val="tx1"/>
                </a:solidFill>
              </a:rPr>
              <a:t> Beans, este será el encargado de gestionar la vista de gestión de perfiles </a:t>
            </a:r>
            <a:r>
              <a:rPr lang="es-ES" dirty="0" err="1">
                <a:solidFill>
                  <a:schemeClr val="tx1"/>
                </a:solidFill>
              </a:rPr>
              <a:t>asignacionPerfiles</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106</a:t>
            </a:fld>
            <a:endParaRPr lang="en-US" sz="2800" dirty="0">
              <a:solidFill>
                <a:schemeClr val="bg1"/>
              </a:solidFill>
            </a:endParaRPr>
          </a:p>
        </p:txBody>
      </p:sp>
      <p:pic>
        <p:nvPicPr>
          <p:cNvPr id="4" name="Picture 3" descr="Graphical user interface, text, application&#10;&#10;Description automatically generated">
            <a:extLst>
              <a:ext uri="{FF2B5EF4-FFF2-40B4-BE49-F238E27FC236}">
                <a16:creationId xmlns:a16="http://schemas.microsoft.com/office/drawing/2014/main" id="{3C14A9FA-5B9F-7E9C-30D6-490B0EA7C71E}"/>
              </a:ext>
            </a:extLst>
          </p:cNvPr>
          <p:cNvPicPr>
            <a:picLocks noChangeAspect="1"/>
          </p:cNvPicPr>
          <p:nvPr/>
        </p:nvPicPr>
        <p:blipFill>
          <a:blip r:embed="rId2"/>
          <a:stretch>
            <a:fillRect/>
          </a:stretch>
        </p:blipFill>
        <p:spPr>
          <a:xfrm>
            <a:off x="2107870" y="2795180"/>
            <a:ext cx="5256357" cy="3671141"/>
          </a:xfrm>
          <a:prstGeom prst="rect">
            <a:avLst/>
          </a:prstGeom>
        </p:spPr>
      </p:pic>
    </p:spTree>
    <p:extLst>
      <p:ext uri="{BB962C8B-B14F-4D97-AF65-F5344CB8AC3E}">
        <p14:creationId xmlns:p14="http://schemas.microsoft.com/office/powerpoint/2010/main" val="16210723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797251"/>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mostrar y gestionar todos los perfiles, se definen dos listas que manejen los usuarios que no tienen perfiles y los que si tienen.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107</a:t>
            </a:fld>
            <a:endParaRPr lang="en-US" sz="2800" dirty="0">
              <a:solidFill>
                <a:schemeClr val="bg1"/>
              </a:solidFill>
            </a:endParaRPr>
          </a:p>
        </p:txBody>
      </p:sp>
      <p:pic>
        <p:nvPicPr>
          <p:cNvPr id="3" name="Picture 2" descr="Text&#10;&#10;Description automatically generated">
            <a:extLst>
              <a:ext uri="{FF2B5EF4-FFF2-40B4-BE49-F238E27FC236}">
                <a16:creationId xmlns:a16="http://schemas.microsoft.com/office/drawing/2014/main" id="{E7C26F74-0B9D-2908-0B63-159329E95EBC}"/>
              </a:ext>
            </a:extLst>
          </p:cNvPr>
          <p:cNvPicPr>
            <a:picLocks noChangeAspect="1"/>
          </p:cNvPicPr>
          <p:nvPr/>
        </p:nvPicPr>
        <p:blipFill>
          <a:blip r:embed="rId2"/>
          <a:stretch>
            <a:fillRect/>
          </a:stretch>
        </p:blipFill>
        <p:spPr>
          <a:xfrm>
            <a:off x="2124313" y="2645229"/>
            <a:ext cx="5223472" cy="3926906"/>
          </a:xfrm>
          <a:prstGeom prst="rect">
            <a:avLst/>
          </a:prstGeom>
        </p:spPr>
      </p:pic>
    </p:spTree>
    <p:extLst>
      <p:ext uri="{BB962C8B-B14F-4D97-AF65-F5344CB8AC3E}">
        <p14:creationId xmlns:p14="http://schemas.microsoft.com/office/powerpoint/2010/main" val="9070145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C" dirty="0"/>
              <a:t>4.4 </a:t>
            </a:r>
            <a:r>
              <a:rPr lang="es-ES" dirty="0"/>
              <a:t>EJECUCIÓN</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617636"/>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Antes de ejecutar el proyecto, se debe iniciar el servidor de MySQL y Apache.</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108</a:t>
            </a:fld>
            <a:endParaRPr lang="en-US" sz="2800" dirty="0">
              <a:solidFill>
                <a:schemeClr val="bg1"/>
              </a:solidFill>
            </a:endParaRPr>
          </a:p>
        </p:txBody>
      </p:sp>
      <p:pic>
        <p:nvPicPr>
          <p:cNvPr id="4" name="Picture 3" descr="Graphical user interface, text, application&#10;&#10;Description automatically generated">
            <a:extLst>
              <a:ext uri="{FF2B5EF4-FFF2-40B4-BE49-F238E27FC236}">
                <a16:creationId xmlns:a16="http://schemas.microsoft.com/office/drawing/2014/main" id="{F4F42E84-7144-4D65-9EEF-BB047DD56A68}"/>
              </a:ext>
            </a:extLst>
          </p:cNvPr>
          <p:cNvPicPr>
            <a:picLocks noChangeAspect="1"/>
          </p:cNvPicPr>
          <p:nvPr/>
        </p:nvPicPr>
        <p:blipFill>
          <a:blip r:embed="rId2"/>
          <a:stretch>
            <a:fillRect/>
          </a:stretch>
        </p:blipFill>
        <p:spPr>
          <a:xfrm>
            <a:off x="2344004" y="2676226"/>
            <a:ext cx="4784090" cy="3203575"/>
          </a:xfrm>
          <a:prstGeom prst="rect">
            <a:avLst/>
          </a:prstGeom>
        </p:spPr>
      </p:pic>
    </p:spTree>
    <p:extLst>
      <p:ext uri="{BB962C8B-B14F-4D97-AF65-F5344CB8AC3E}">
        <p14:creationId xmlns:p14="http://schemas.microsoft.com/office/powerpoint/2010/main" val="115473093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617636"/>
          </a:xfrm>
        </p:spPr>
        <p:txBody>
          <a:bodyPr vert="horz" lIns="91440" tIns="45720" rIns="91440" bIns="45720" rtlCol="0" anchor="ctr">
            <a:normAutofit fontScale="92500"/>
          </a:bodyPr>
          <a:lstStyle/>
          <a:p>
            <a:pPr marL="0" indent="0" algn="just">
              <a:lnSpc>
                <a:spcPct val="115000"/>
              </a:lnSpc>
              <a:spcBef>
                <a:spcPts val="0"/>
              </a:spcBef>
              <a:spcAft>
                <a:spcPts val="1000"/>
              </a:spcAft>
              <a:buNone/>
            </a:pPr>
            <a:r>
              <a:rPr lang="es-ES" dirty="0">
                <a:solidFill>
                  <a:schemeClr val="tx1"/>
                </a:solidFill>
              </a:rPr>
              <a:t>Para ejecutar el proyecto, se debe dar clic derecho sobre el proyecto y luego clic en Run.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109</a:t>
            </a:fld>
            <a:endParaRPr lang="en-US" sz="2800" dirty="0">
              <a:solidFill>
                <a:schemeClr val="bg1"/>
              </a:solidFill>
            </a:endParaRPr>
          </a:p>
        </p:txBody>
      </p:sp>
      <p:pic>
        <p:nvPicPr>
          <p:cNvPr id="3" name="Picture 2">
            <a:extLst>
              <a:ext uri="{FF2B5EF4-FFF2-40B4-BE49-F238E27FC236}">
                <a16:creationId xmlns:a16="http://schemas.microsoft.com/office/drawing/2014/main" id="{65B997AF-55C3-CBA4-B3D1-862A0D1E2575}"/>
              </a:ext>
            </a:extLst>
          </p:cNvPr>
          <p:cNvPicPr>
            <a:picLocks noChangeAspect="1"/>
          </p:cNvPicPr>
          <p:nvPr/>
        </p:nvPicPr>
        <p:blipFill>
          <a:blip r:embed="rId2"/>
          <a:stretch>
            <a:fillRect/>
          </a:stretch>
        </p:blipFill>
        <p:spPr>
          <a:xfrm>
            <a:off x="2571016" y="2615565"/>
            <a:ext cx="4330065" cy="2545715"/>
          </a:xfrm>
          <a:prstGeom prst="rect">
            <a:avLst/>
          </a:prstGeom>
        </p:spPr>
      </p:pic>
      <p:sp>
        <p:nvSpPr>
          <p:cNvPr id="4" name="Marcador de contenido 2">
            <a:extLst>
              <a:ext uri="{FF2B5EF4-FFF2-40B4-BE49-F238E27FC236}">
                <a16:creationId xmlns:a16="http://schemas.microsoft.com/office/drawing/2014/main" id="{C252A850-C506-56E8-3E49-318ED3DEC206}"/>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Tree>
    <p:extLst>
      <p:ext uri="{BB962C8B-B14F-4D97-AF65-F5344CB8AC3E}">
        <p14:creationId xmlns:p14="http://schemas.microsoft.com/office/powerpoint/2010/main" val="4032322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3.5	JAVA SERVER FACES (JSF)</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rgbClr val="FFFF00"/>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3"/>
            <a:ext cx="8413952" cy="4767943"/>
          </a:xfrm>
        </p:spPr>
        <p:txBody>
          <a:bodyPr vert="horz" lIns="91440" tIns="45720" rIns="91440" bIns="45720" rtlCol="0" anchor="ctr">
            <a:normAutofit fontScale="85000" lnSpcReduction="10000"/>
          </a:bodyPr>
          <a:lstStyle/>
          <a:p>
            <a:pPr marL="0" indent="0" algn="just">
              <a:lnSpc>
                <a:spcPct val="115000"/>
              </a:lnSpc>
              <a:spcBef>
                <a:spcPts val="0"/>
              </a:spcBef>
              <a:spcAft>
                <a:spcPts val="1000"/>
              </a:spcAft>
              <a:buNone/>
            </a:pPr>
            <a:r>
              <a:rPr lang="es-ES" dirty="0">
                <a:solidFill>
                  <a:schemeClr val="tx1"/>
                </a:solidFill>
              </a:rPr>
              <a:t>Es un Framework el cual implementa una arquitectura MODELO VISTA CONTROLADOR, que se encuentra basado en componentes y eventos del lado del servidor donde mantiene una representación de la interfaz de usuario en el lado del servidor el cual es presentado al cliente. Algunos elementos clave de JSF son:</a:t>
            </a:r>
          </a:p>
          <a:p>
            <a:pPr algn="just">
              <a:lnSpc>
                <a:spcPct val="115000"/>
              </a:lnSpc>
              <a:spcBef>
                <a:spcPts val="0"/>
              </a:spcBef>
              <a:spcAft>
                <a:spcPts val="1000"/>
              </a:spcAft>
            </a:pPr>
            <a:r>
              <a:rPr lang="es-ES" dirty="0">
                <a:solidFill>
                  <a:schemeClr val="tx1"/>
                </a:solidFill>
              </a:rPr>
              <a:t>Componentes: JSF proporciona un conjunto de componentes predefinidos que se pueden utilizar para construir la interfaz de usuario de una aplicación. Estos componentes incluyen elementos como formularios, botones, menús y tablas.</a:t>
            </a:r>
          </a:p>
          <a:p>
            <a:pPr algn="just">
              <a:lnSpc>
                <a:spcPct val="115000"/>
              </a:lnSpc>
              <a:spcBef>
                <a:spcPts val="0"/>
              </a:spcBef>
              <a:spcAft>
                <a:spcPts val="1000"/>
              </a:spcAft>
            </a:pPr>
            <a:r>
              <a:rPr lang="es-ES" dirty="0">
                <a:solidFill>
                  <a:schemeClr val="tx1"/>
                </a:solidFill>
              </a:rPr>
              <a:t>Vistas: JSF permite la creación de vistas basadas en plantillas, que se pueden reutilizar en diferentes partes de la aplicación.</a:t>
            </a:r>
          </a:p>
          <a:p>
            <a:pPr algn="just">
              <a:lnSpc>
                <a:spcPct val="115000"/>
              </a:lnSpc>
              <a:spcBef>
                <a:spcPts val="0"/>
              </a:spcBef>
              <a:spcAft>
                <a:spcPts val="1000"/>
              </a:spcAft>
            </a:pPr>
            <a:r>
              <a:rPr lang="es-ES" dirty="0" err="1">
                <a:solidFill>
                  <a:schemeClr val="tx1"/>
                </a:solidFill>
              </a:rPr>
              <a:t>Managed</a:t>
            </a:r>
            <a:r>
              <a:rPr lang="es-ES" dirty="0">
                <a:solidFill>
                  <a:schemeClr val="tx1"/>
                </a:solidFill>
              </a:rPr>
              <a:t> </a:t>
            </a:r>
            <a:r>
              <a:rPr lang="es-ES" dirty="0" err="1">
                <a:solidFill>
                  <a:schemeClr val="tx1"/>
                </a:solidFill>
              </a:rPr>
              <a:t>beans</a:t>
            </a:r>
            <a:r>
              <a:rPr lang="es-ES" dirty="0">
                <a:solidFill>
                  <a:schemeClr val="tx1"/>
                </a:solidFill>
              </a:rPr>
              <a:t>: Los </a:t>
            </a:r>
            <a:r>
              <a:rPr lang="es-ES" dirty="0" err="1">
                <a:solidFill>
                  <a:schemeClr val="tx1"/>
                </a:solidFill>
              </a:rPr>
              <a:t>managed</a:t>
            </a:r>
            <a:r>
              <a:rPr lang="es-ES" dirty="0">
                <a:solidFill>
                  <a:schemeClr val="tx1"/>
                </a:solidFill>
              </a:rPr>
              <a:t> </a:t>
            </a:r>
            <a:r>
              <a:rPr lang="es-ES" dirty="0" err="1">
                <a:solidFill>
                  <a:schemeClr val="tx1"/>
                </a:solidFill>
              </a:rPr>
              <a:t>beans</a:t>
            </a:r>
            <a:r>
              <a:rPr lang="es-ES" dirty="0">
                <a:solidFill>
                  <a:schemeClr val="tx1"/>
                </a:solidFill>
              </a:rPr>
              <a:t> son objetos Java que se utilizan para encapsular la lógica de negocio y los datos que se muestran en la interfaz de usuario.</a:t>
            </a:r>
          </a:p>
          <a:p>
            <a:pPr algn="just">
              <a:lnSpc>
                <a:spcPct val="115000"/>
              </a:lnSpc>
              <a:spcBef>
                <a:spcPts val="0"/>
              </a:spcBef>
              <a:spcAft>
                <a:spcPts val="1000"/>
              </a:spcAft>
            </a:pPr>
            <a:r>
              <a:rPr lang="es-ES" dirty="0">
                <a:solidFill>
                  <a:schemeClr val="tx1"/>
                </a:solidFill>
              </a:rPr>
              <a:t>Validación y conversión de datos: JSF proporciona herramientas para validar y convertir los datos que se envían al servidor desde la interfaz de usuario.</a:t>
            </a:r>
          </a:p>
          <a:p>
            <a:pPr algn="just">
              <a:lnSpc>
                <a:spcPct val="115000"/>
              </a:lnSpc>
              <a:spcBef>
                <a:spcPts val="0"/>
              </a:spcBef>
              <a:spcAft>
                <a:spcPts val="1000"/>
              </a:spcAft>
            </a:pPr>
            <a:r>
              <a:rPr lang="es-ES" dirty="0">
                <a:solidFill>
                  <a:schemeClr val="tx1"/>
                </a:solidFill>
              </a:rPr>
              <a:t>Integración con otras tecnologías: JSF se puede integrar con otras tecnologías de servidor, como </a:t>
            </a:r>
            <a:r>
              <a:rPr lang="es-ES" dirty="0" err="1">
                <a:solidFill>
                  <a:schemeClr val="tx1"/>
                </a:solidFill>
              </a:rPr>
              <a:t>EJBs</a:t>
            </a:r>
            <a:r>
              <a:rPr lang="es-ES" dirty="0">
                <a:solidFill>
                  <a:schemeClr val="tx1"/>
                </a:solidFill>
              </a:rPr>
              <a:t> (Enterprise Java </a:t>
            </a:r>
            <a:r>
              <a:rPr lang="es-ES" dirty="0" err="1">
                <a:solidFill>
                  <a:schemeClr val="tx1"/>
                </a:solidFill>
              </a:rPr>
              <a:t>Beans</a:t>
            </a:r>
            <a:r>
              <a:rPr lang="es-ES" dirty="0">
                <a:solidFill>
                  <a:schemeClr val="tx1"/>
                </a:solidFill>
              </a:rPr>
              <a:t>) y JPA (Java </a:t>
            </a:r>
            <a:r>
              <a:rPr lang="es-ES" dirty="0" err="1">
                <a:solidFill>
                  <a:schemeClr val="tx1"/>
                </a:solidFill>
              </a:rPr>
              <a:t>Persistence</a:t>
            </a:r>
            <a:r>
              <a:rPr lang="es-ES" dirty="0">
                <a:solidFill>
                  <a:schemeClr val="tx1"/>
                </a:solidFill>
              </a:rPr>
              <a:t> API), para proporcionar funcionalidades adicionales.</a:t>
            </a:r>
          </a:p>
          <a:p>
            <a:pPr marL="0" indent="0" algn="just">
              <a:lnSpc>
                <a:spcPct val="115000"/>
              </a:lnSpc>
              <a:spcBef>
                <a:spcPts val="0"/>
              </a:spcBef>
              <a:spcAft>
                <a:spcPts val="1000"/>
              </a:spcAft>
              <a:buNone/>
            </a:pPr>
            <a:endParaRPr lang="es-ES" dirty="0">
              <a:solidFill>
                <a:schemeClr val="tx1"/>
              </a:solidFill>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11</a:t>
            </a:fld>
            <a:endParaRPr lang="en-US" sz="2800" dirty="0">
              <a:solidFill>
                <a:schemeClr val="bg1"/>
              </a:solidFill>
            </a:endParaRPr>
          </a:p>
        </p:txBody>
      </p:sp>
    </p:spTree>
    <p:extLst>
      <p:ext uri="{BB962C8B-B14F-4D97-AF65-F5344CB8AC3E}">
        <p14:creationId xmlns:p14="http://schemas.microsoft.com/office/powerpoint/2010/main" val="123269178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617636"/>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Una vez inicie la ejecución, se muestra la pestaña de inicio de sesión.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110</a:t>
            </a:fld>
            <a:endParaRPr lang="en-US" sz="2800" dirty="0">
              <a:solidFill>
                <a:schemeClr val="bg1"/>
              </a:solidFill>
            </a:endParaRPr>
          </a:p>
        </p:txBody>
      </p:sp>
      <p:pic>
        <p:nvPicPr>
          <p:cNvPr id="3" name="Picture 2">
            <a:extLst>
              <a:ext uri="{FF2B5EF4-FFF2-40B4-BE49-F238E27FC236}">
                <a16:creationId xmlns:a16="http://schemas.microsoft.com/office/drawing/2014/main" id="{6BBE56AC-D8D3-6EEF-1243-CD781DFA5AAB}"/>
              </a:ext>
            </a:extLst>
          </p:cNvPr>
          <p:cNvPicPr>
            <a:picLocks noChangeAspect="1"/>
          </p:cNvPicPr>
          <p:nvPr/>
        </p:nvPicPr>
        <p:blipFill>
          <a:blip r:embed="rId2"/>
          <a:stretch>
            <a:fillRect/>
          </a:stretch>
        </p:blipFill>
        <p:spPr>
          <a:xfrm>
            <a:off x="503427" y="2734537"/>
            <a:ext cx="8465244" cy="2947807"/>
          </a:xfrm>
          <a:prstGeom prst="rect">
            <a:avLst/>
          </a:prstGeom>
        </p:spPr>
      </p:pic>
      <p:sp>
        <p:nvSpPr>
          <p:cNvPr id="4" name="Marcador de contenido 2">
            <a:extLst>
              <a:ext uri="{FF2B5EF4-FFF2-40B4-BE49-F238E27FC236}">
                <a16:creationId xmlns:a16="http://schemas.microsoft.com/office/drawing/2014/main" id="{FC3DB60F-AA1A-19FE-1547-F1D9F93066B9}"/>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Tree>
    <p:extLst>
      <p:ext uri="{BB962C8B-B14F-4D97-AF65-F5344CB8AC3E}">
        <p14:creationId xmlns:p14="http://schemas.microsoft.com/office/powerpoint/2010/main" val="165991206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952372"/>
          </a:xfrm>
        </p:spPr>
        <p:txBody>
          <a:bodyPr vert="horz" lIns="91440" tIns="45720" rIns="91440" bIns="45720" rtlCol="0" anchor="ctr">
            <a:normAutofit lnSpcReduction="10000"/>
          </a:bodyPr>
          <a:lstStyle/>
          <a:p>
            <a:pPr marL="0" indent="0" algn="just">
              <a:lnSpc>
                <a:spcPct val="115000"/>
              </a:lnSpc>
              <a:spcBef>
                <a:spcPts val="0"/>
              </a:spcBef>
              <a:spcAft>
                <a:spcPts val="1000"/>
              </a:spcAft>
              <a:buNone/>
            </a:pPr>
            <a:r>
              <a:rPr lang="es-ES" dirty="0">
                <a:solidFill>
                  <a:schemeClr val="tx1"/>
                </a:solidFill>
              </a:rPr>
              <a:t>Para ingresar al sistema, se debe ingresar el usuario y contraseña de un usuario administrador, de forma predeterminada está cargado en la base de datos un usuario con el email santi.kevin0936@gmail.com y la contraseña 1234.</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111</a:t>
            </a:fld>
            <a:endParaRPr lang="en-US" sz="2800" dirty="0">
              <a:solidFill>
                <a:schemeClr val="bg1"/>
              </a:solidFill>
            </a:endParaRPr>
          </a:p>
        </p:txBody>
      </p:sp>
      <p:pic>
        <p:nvPicPr>
          <p:cNvPr id="4" name="Picture 3" descr="Graphical user interface, application&#10;&#10;Description automatically generated">
            <a:extLst>
              <a:ext uri="{FF2B5EF4-FFF2-40B4-BE49-F238E27FC236}">
                <a16:creationId xmlns:a16="http://schemas.microsoft.com/office/drawing/2014/main" id="{D84A9CDF-9076-242F-0573-D220B2681C77}"/>
              </a:ext>
            </a:extLst>
          </p:cNvPr>
          <p:cNvPicPr>
            <a:picLocks noChangeAspect="1"/>
          </p:cNvPicPr>
          <p:nvPr/>
        </p:nvPicPr>
        <p:blipFill>
          <a:blip r:embed="rId2"/>
          <a:stretch>
            <a:fillRect/>
          </a:stretch>
        </p:blipFill>
        <p:spPr>
          <a:xfrm>
            <a:off x="526055" y="3063058"/>
            <a:ext cx="8419987" cy="3003006"/>
          </a:xfrm>
          <a:prstGeom prst="rect">
            <a:avLst/>
          </a:prstGeom>
        </p:spPr>
      </p:pic>
      <p:sp>
        <p:nvSpPr>
          <p:cNvPr id="3" name="Marcador de contenido 2">
            <a:extLst>
              <a:ext uri="{FF2B5EF4-FFF2-40B4-BE49-F238E27FC236}">
                <a16:creationId xmlns:a16="http://schemas.microsoft.com/office/drawing/2014/main" id="{D71439A2-8284-B234-BAC0-D2C9D720C4E8}"/>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Tree>
    <p:extLst>
      <p:ext uri="{BB962C8B-B14F-4D97-AF65-F5344CB8AC3E}">
        <p14:creationId xmlns:p14="http://schemas.microsoft.com/office/powerpoint/2010/main" val="310812489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952372"/>
          </a:xfrm>
        </p:spPr>
        <p:txBody>
          <a:bodyPr vert="horz" lIns="91440" tIns="45720" rIns="91440" bIns="45720" rtlCol="0" anchor="ctr">
            <a:normAutofit lnSpcReduction="10000"/>
          </a:bodyPr>
          <a:lstStyle/>
          <a:p>
            <a:pPr marL="0" indent="0" algn="just">
              <a:lnSpc>
                <a:spcPct val="115000"/>
              </a:lnSpc>
              <a:spcBef>
                <a:spcPts val="0"/>
              </a:spcBef>
              <a:spcAft>
                <a:spcPts val="1000"/>
              </a:spcAft>
              <a:buNone/>
            </a:pPr>
            <a:r>
              <a:rPr lang="es-ES" dirty="0">
                <a:solidFill>
                  <a:schemeClr val="tx1"/>
                </a:solidFill>
              </a:rPr>
              <a:t>Una vez iniciado sesión, se muestra la pestaña de usuario con una foto de perfil, datos del usuario que inicio sesión y como este es un usuario administrador, se muestra un formulario de registro de nuevos usuarios.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112</a:t>
            </a:fld>
            <a:endParaRPr lang="en-US" sz="2800" dirty="0">
              <a:solidFill>
                <a:schemeClr val="bg1"/>
              </a:solidFill>
            </a:endParaRPr>
          </a:p>
        </p:txBody>
      </p:sp>
      <p:pic>
        <p:nvPicPr>
          <p:cNvPr id="3" name="Picture 2" descr="Graphical user interface&#10;&#10;Description automatically generated">
            <a:extLst>
              <a:ext uri="{FF2B5EF4-FFF2-40B4-BE49-F238E27FC236}">
                <a16:creationId xmlns:a16="http://schemas.microsoft.com/office/drawing/2014/main" id="{0844056B-03C7-596D-DFF5-62BD8EDA22F9}"/>
              </a:ext>
            </a:extLst>
          </p:cNvPr>
          <p:cNvPicPr>
            <a:picLocks noChangeAspect="1"/>
          </p:cNvPicPr>
          <p:nvPr/>
        </p:nvPicPr>
        <p:blipFill>
          <a:blip r:embed="rId2"/>
          <a:stretch>
            <a:fillRect/>
          </a:stretch>
        </p:blipFill>
        <p:spPr>
          <a:xfrm>
            <a:off x="1814057" y="3026972"/>
            <a:ext cx="5843984" cy="3287078"/>
          </a:xfrm>
          <a:prstGeom prst="rect">
            <a:avLst/>
          </a:prstGeom>
        </p:spPr>
      </p:pic>
      <p:sp>
        <p:nvSpPr>
          <p:cNvPr id="4" name="Marcador de contenido 2">
            <a:extLst>
              <a:ext uri="{FF2B5EF4-FFF2-40B4-BE49-F238E27FC236}">
                <a16:creationId xmlns:a16="http://schemas.microsoft.com/office/drawing/2014/main" id="{39999568-C0CB-586D-9B1D-CAFF582BF958}"/>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Tree>
    <p:extLst>
      <p:ext uri="{BB962C8B-B14F-4D97-AF65-F5344CB8AC3E}">
        <p14:creationId xmlns:p14="http://schemas.microsoft.com/office/powerpoint/2010/main" val="264439461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81357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Cada campo del formulario de registro esta validado en caso de ingresar los datos de forma incorrecta.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113</a:t>
            </a:fld>
            <a:endParaRPr lang="en-US" sz="2800" dirty="0">
              <a:solidFill>
                <a:schemeClr val="bg1"/>
              </a:solidFill>
            </a:endParaRPr>
          </a:p>
        </p:txBody>
      </p:sp>
      <p:sp>
        <p:nvSpPr>
          <p:cNvPr id="3" name="Marcador de contenido 2">
            <a:extLst>
              <a:ext uri="{FF2B5EF4-FFF2-40B4-BE49-F238E27FC236}">
                <a16:creationId xmlns:a16="http://schemas.microsoft.com/office/drawing/2014/main" id="{DC8F5530-28E2-FCC0-852F-5D0A4ADC4487}"/>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pic>
        <p:nvPicPr>
          <p:cNvPr id="5" name="Picture 4" descr="Graphical user interface, application&#10;&#10;Description automatically generated">
            <a:extLst>
              <a:ext uri="{FF2B5EF4-FFF2-40B4-BE49-F238E27FC236}">
                <a16:creationId xmlns:a16="http://schemas.microsoft.com/office/drawing/2014/main" id="{C44D85DB-FBAC-0CE1-D3D0-8A48D6C77602}"/>
              </a:ext>
            </a:extLst>
          </p:cNvPr>
          <p:cNvPicPr>
            <a:picLocks noChangeAspect="1"/>
          </p:cNvPicPr>
          <p:nvPr/>
        </p:nvPicPr>
        <p:blipFill>
          <a:blip r:embed="rId2"/>
          <a:stretch>
            <a:fillRect/>
          </a:stretch>
        </p:blipFill>
        <p:spPr>
          <a:xfrm>
            <a:off x="2248119" y="2906731"/>
            <a:ext cx="4975860" cy="2742565"/>
          </a:xfrm>
          <a:prstGeom prst="rect">
            <a:avLst/>
          </a:prstGeom>
        </p:spPr>
      </p:pic>
    </p:spTree>
    <p:extLst>
      <p:ext uri="{BB962C8B-B14F-4D97-AF65-F5344CB8AC3E}">
        <p14:creationId xmlns:p14="http://schemas.microsoft.com/office/powerpoint/2010/main" val="119587655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81357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Registrar un nuevo usuario como se muestra a continuación, para el email, se debe ingresar una cuenta de email existente para que pueda recibir la contraseña temporal.</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114</a:t>
            </a:fld>
            <a:endParaRPr lang="en-US" sz="2800" dirty="0">
              <a:solidFill>
                <a:schemeClr val="bg1"/>
              </a:solidFill>
            </a:endParaRPr>
          </a:p>
        </p:txBody>
      </p:sp>
      <p:sp>
        <p:nvSpPr>
          <p:cNvPr id="8" name="Marcador de contenido 2">
            <a:extLst>
              <a:ext uri="{FF2B5EF4-FFF2-40B4-BE49-F238E27FC236}">
                <a16:creationId xmlns:a16="http://schemas.microsoft.com/office/drawing/2014/main" id="{735B385B-D527-0336-058F-93A41CD4F817}"/>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pic>
        <p:nvPicPr>
          <p:cNvPr id="4" name="Picture 3" descr="Graphical user interface, application&#10;&#10;Description automatically generated">
            <a:extLst>
              <a:ext uri="{FF2B5EF4-FFF2-40B4-BE49-F238E27FC236}">
                <a16:creationId xmlns:a16="http://schemas.microsoft.com/office/drawing/2014/main" id="{AE493456-D7DE-5D5F-AEE1-A1DD619C80CD}"/>
              </a:ext>
            </a:extLst>
          </p:cNvPr>
          <p:cNvPicPr>
            <a:picLocks noChangeAspect="1"/>
          </p:cNvPicPr>
          <p:nvPr/>
        </p:nvPicPr>
        <p:blipFill>
          <a:blip r:embed="rId2"/>
          <a:stretch>
            <a:fillRect/>
          </a:stretch>
        </p:blipFill>
        <p:spPr>
          <a:xfrm>
            <a:off x="2290981" y="2811508"/>
            <a:ext cx="4890135" cy="3664585"/>
          </a:xfrm>
          <a:prstGeom prst="rect">
            <a:avLst/>
          </a:prstGeom>
        </p:spPr>
      </p:pic>
    </p:spTree>
    <p:extLst>
      <p:ext uri="{BB962C8B-B14F-4D97-AF65-F5344CB8AC3E}">
        <p14:creationId xmlns:p14="http://schemas.microsoft.com/office/powerpoint/2010/main" val="39168427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81357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Al ingresar al email que se ingresó en el registro, se muestra el correo con la cuenta de email y contraseña temporal para el inicio de sesión.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115</a:t>
            </a:fld>
            <a:endParaRPr lang="en-US" sz="2800" dirty="0">
              <a:solidFill>
                <a:schemeClr val="bg1"/>
              </a:solidFill>
            </a:endParaRPr>
          </a:p>
        </p:txBody>
      </p:sp>
      <p:pic>
        <p:nvPicPr>
          <p:cNvPr id="3" name="Picture 2" descr="Graphical user interface, text, application, email&#10;&#10;Description automatically generated">
            <a:extLst>
              <a:ext uri="{FF2B5EF4-FFF2-40B4-BE49-F238E27FC236}">
                <a16:creationId xmlns:a16="http://schemas.microsoft.com/office/drawing/2014/main" id="{48FBBF3C-BBB0-FF3C-515A-64E073E8C411}"/>
              </a:ext>
            </a:extLst>
          </p:cNvPr>
          <p:cNvPicPr>
            <a:picLocks noChangeAspect="1"/>
          </p:cNvPicPr>
          <p:nvPr/>
        </p:nvPicPr>
        <p:blipFill>
          <a:blip r:embed="rId2"/>
          <a:stretch>
            <a:fillRect/>
          </a:stretch>
        </p:blipFill>
        <p:spPr>
          <a:xfrm>
            <a:off x="2000067" y="2811508"/>
            <a:ext cx="5636063" cy="2307635"/>
          </a:xfrm>
          <a:prstGeom prst="rect">
            <a:avLst/>
          </a:prstGeom>
        </p:spPr>
      </p:pic>
      <p:sp>
        <p:nvSpPr>
          <p:cNvPr id="4" name="Marcador de contenido 2">
            <a:extLst>
              <a:ext uri="{FF2B5EF4-FFF2-40B4-BE49-F238E27FC236}">
                <a16:creationId xmlns:a16="http://schemas.microsoft.com/office/drawing/2014/main" id="{E5DA9799-7399-6AD1-24BC-2401DBC1051E}"/>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Tree>
    <p:extLst>
      <p:ext uri="{BB962C8B-B14F-4D97-AF65-F5344CB8AC3E}">
        <p14:creationId xmlns:p14="http://schemas.microsoft.com/office/powerpoint/2010/main" val="53243094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81357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 ingresa el email y contraseña enviados al correo para iniciar sesión con el nuevo usuario.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116</a:t>
            </a:fld>
            <a:endParaRPr lang="en-US" sz="2800" dirty="0">
              <a:solidFill>
                <a:schemeClr val="bg1"/>
              </a:solidFill>
            </a:endParaRPr>
          </a:p>
        </p:txBody>
      </p:sp>
      <p:pic>
        <p:nvPicPr>
          <p:cNvPr id="3" name="Picture 2">
            <a:extLst>
              <a:ext uri="{FF2B5EF4-FFF2-40B4-BE49-F238E27FC236}">
                <a16:creationId xmlns:a16="http://schemas.microsoft.com/office/drawing/2014/main" id="{555E0DE2-633F-1840-6BF0-52491A487614}"/>
              </a:ext>
            </a:extLst>
          </p:cNvPr>
          <p:cNvPicPr>
            <a:picLocks noChangeAspect="1"/>
          </p:cNvPicPr>
          <p:nvPr/>
        </p:nvPicPr>
        <p:blipFill>
          <a:blip r:embed="rId2"/>
          <a:stretch>
            <a:fillRect/>
          </a:stretch>
        </p:blipFill>
        <p:spPr>
          <a:xfrm>
            <a:off x="561005" y="2811508"/>
            <a:ext cx="8350088" cy="3030084"/>
          </a:xfrm>
          <a:prstGeom prst="rect">
            <a:avLst/>
          </a:prstGeom>
        </p:spPr>
      </p:pic>
      <p:sp>
        <p:nvSpPr>
          <p:cNvPr id="4" name="Marcador de contenido 2">
            <a:extLst>
              <a:ext uri="{FF2B5EF4-FFF2-40B4-BE49-F238E27FC236}">
                <a16:creationId xmlns:a16="http://schemas.microsoft.com/office/drawing/2014/main" id="{6A86B52C-44F9-A910-5E4B-43598A1A71E7}"/>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Tree>
    <p:extLst>
      <p:ext uri="{BB962C8B-B14F-4D97-AF65-F5344CB8AC3E}">
        <p14:creationId xmlns:p14="http://schemas.microsoft.com/office/powerpoint/2010/main" val="270872169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81357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El sistema pide una nueva contraseña debido a que el usuario que inicio sesión es nuevo.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117</a:t>
            </a:fld>
            <a:endParaRPr lang="en-US" sz="2800" dirty="0">
              <a:solidFill>
                <a:schemeClr val="bg1"/>
              </a:solidFill>
            </a:endParaRPr>
          </a:p>
        </p:txBody>
      </p:sp>
      <p:pic>
        <p:nvPicPr>
          <p:cNvPr id="3" name="Picture 2" descr="Graphical user interface, application&#10;&#10;Description automatically generated">
            <a:extLst>
              <a:ext uri="{FF2B5EF4-FFF2-40B4-BE49-F238E27FC236}">
                <a16:creationId xmlns:a16="http://schemas.microsoft.com/office/drawing/2014/main" id="{1C2EDC35-D90E-2BDD-9701-81FBF47F8099}"/>
              </a:ext>
            </a:extLst>
          </p:cNvPr>
          <p:cNvPicPr>
            <a:picLocks noChangeAspect="1"/>
          </p:cNvPicPr>
          <p:nvPr/>
        </p:nvPicPr>
        <p:blipFill>
          <a:blip r:embed="rId2"/>
          <a:stretch>
            <a:fillRect/>
          </a:stretch>
        </p:blipFill>
        <p:spPr>
          <a:xfrm>
            <a:off x="2504341" y="2661557"/>
            <a:ext cx="4463415" cy="4008664"/>
          </a:xfrm>
          <a:prstGeom prst="rect">
            <a:avLst/>
          </a:prstGeom>
        </p:spPr>
      </p:pic>
      <p:sp>
        <p:nvSpPr>
          <p:cNvPr id="4" name="Marcador de contenido 2">
            <a:extLst>
              <a:ext uri="{FF2B5EF4-FFF2-40B4-BE49-F238E27FC236}">
                <a16:creationId xmlns:a16="http://schemas.microsoft.com/office/drawing/2014/main" id="{769729F7-25EC-CA97-AF21-9C10FE4D77FB}"/>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Tree>
    <p:extLst>
      <p:ext uri="{BB962C8B-B14F-4D97-AF65-F5344CB8AC3E}">
        <p14:creationId xmlns:p14="http://schemas.microsoft.com/office/powerpoint/2010/main" val="256552321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81357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 ingresa la nueva contraseña y se verifica ingresándola de nuevo, por último, se guarda la nueva contraseña.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118</a:t>
            </a:fld>
            <a:endParaRPr lang="en-US" sz="2800" dirty="0">
              <a:solidFill>
                <a:schemeClr val="bg1"/>
              </a:solidFill>
            </a:endParaRPr>
          </a:p>
        </p:txBody>
      </p:sp>
      <p:pic>
        <p:nvPicPr>
          <p:cNvPr id="4" name="Picture 3" descr="Graphical user interface, application&#10;&#10;Description automatically generated">
            <a:extLst>
              <a:ext uri="{FF2B5EF4-FFF2-40B4-BE49-F238E27FC236}">
                <a16:creationId xmlns:a16="http://schemas.microsoft.com/office/drawing/2014/main" id="{28C74529-DD7C-84DC-0480-94AB427EAF34}"/>
              </a:ext>
            </a:extLst>
          </p:cNvPr>
          <p:cNvPicPr>
            <a:picLocks noChangeAspect="1"/>
          </p:cNvPicPr>
          <p:nvPr/>
        </p:nvPicPr>
        <p:blipFill>
          <a:blip r:embed="rId2"/>
          <a:stretch>
            <a:fillRect/>
          </a:stretch>
        </p:blipFill>
        <p:spPr>
          <a:xfrm>
            <a:off x="3573046" y="2944831"/>
            <a:ext cx="2326005" cy="2301240"/>
          </a:xfrm>
          <a:prstGeom prst="rect">
            <a:avLst/>
          </a:prstGeom>
        </p:spPr>
      </p:pic>
      <p:sp>
        <p:nvSpPr>
          <p:cNvPr id="3" name="Marcador de contenido 2">
            <a:extLst>
              <a:ext uri="{FF2B5EF4-FFF2-40B4-BE49-F238E27FC236}">
                <a16:creationId xmlns:a16="http://schemas.microsoft.com/office/drawing/2014/main" id="{C5035043-4BB3-5BE1-1D88-B2704F8A7C5C}"/>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Tree>
    <p:extLst>
      <p:ext uri="{BB962C8B-B14F-4D97-AF65-F5344CB8AC3E}">
        <p14:creationId xmlns:p14="http://schemas.microsoft.com/office/powerpoint/2010/main" val="283592155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81357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Una vez se cambie la contraseña, el sistema debe redirigir a la página de inicio de sesión.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119</a:t>
            </a:fld>
            <a:endParaRPr lang="en-US" sz="2800" dirty="0">
              <a:solidFill>
                <a:schemeClr val="bg1"/>
              </a:solidFill>
            </a:endParaRPr>
          </a:p>
        </p:txBody>
      </p:sp>
      <p:pic>
        <p:nvPicPr>
          <p:cNvPr id="4" name="Picture 3">
            <a:extLst>
              <a:ext uri="{FF2B5EF4-FFF2-40B4-BE49-F238E27FC236}">
                <a16:creationId xmlns:a16="http://schemas.microsoft.com/office/drawing/2014/main" id="{02EFC0F8-4C57-3D8A-2D6C-A2B565F9C156}"/>
              </a:ext>
            </a:extLst>
          </p:cNvPr>
          <p:cNvPicPr>
            <a:picLocks noChangeAspect="1"/>
          </p:cNvPicPr>
          <p:nvPr/>
        </p:nvPicPr>
        <p:blipFill>
          <a:blip r:embed="rId2"/>
          <a:stretch>
            <a:fillRect/>
          </a:stretch>
        </p:blipFill>
        <p:spPr>
          <a:xfrm>
            <a:off x="467323" y="2988683"/>
            <a:ext cx="8380107" cy="2415522"/>
          </a:xfrm>
          <a:prstGeom prst="rect">
            <a:avLst/>
          </a:prstGeom>
        </p:spPr>
      </p:pic>
      <p:sp>
        <p:nvSpPr>
          <p:cNvPr id="3" name="Marcador de contenido 2">
            <a:extLst>
              <a:ext uri="{FF2B5EF4-FFF2-40B4-BE49-F238E27FC236}">
                <a16:creationId xmlns:a16="http://schemas.microsoft.com/office/drawing/2014/main" id="{B02D9203-9992-D4A2-ED8C-D099E6B997F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Tree>
    <p:extLst>
      <p:ext uri="{BB962C8B-B14F-4D97-AF65-F5344CB8AC3E}">
        <p14:creationId xmlns:p14="http://schemas.microsoft.com/office/powerpoint/2010/main" val="4168889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PRIMEFACES</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rgbClr val="FFFF00"/>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3"/>
            <a:ext cx="8413952" cy="2032907"/>
          </a:xfrm>
        </p:spPr>
        <p:txBody>
          <a:bodyPr vert="horz" lIns="91440" tIns="45720" rIns="91440" bIns="45720" rtlCol="0" anchor="ctr">
            <a:normAutofit fontScale="92500" lnSpcReduction="10000"/>
          </a:bodyPr>
          <a:lstStyle/>
          <a:p>
            <a:pPr marL="0" indent="0" algn="just">
              <a:lnSpc>
                <a:spcPct val="115000"/>
              </a:lnSpc>
              <a:spcBef>
                <a:spcPts val="0"/>
              </a:spcBef>
              <a:spcAft>
                <a:spcPts val="1000"/>
              </a:spcAft>
              <a:buNone/>
            </a:pPr>
            <a:r>
              <a:rPr lang="es-ES" dirty="0">
                <a:solidFill>
                  <a:schemeClr val="tx1"/>
                </a:solidFill>
              </a:rPr>
              <a:t>PrimeFaces es una biblioteca de componentes de interfaz de usuario (UI) de código abierto para aplicaciones basadas en </a:t>
            </a:r>
            <a:r>
              <a:rPr lang="es-ES" dirty="0" err="1">
                <a:solidFill>
                  <a:schemeClr val="tx1"/>
                </a:solidFill>
              </a:rPr>
              <a:t>JavaServer</a:t>
            </a:r>
            <a:r>
              <a:rPr lang="es-ES" dirty="0">
                <a:solidFill>
                  <a:schemeClr val="tx1"/>
                </a:solidFill>
              </a:rPr>
              <a:t> Faces (JSF), creada por la empresa turca </a:t>
            </a:r>
            <a:r>
              <a:rPr lang="es-ES" dirty="0" err="1">
                <a:solidFill>
                  <a:schemeClr val="tx1"/>
                </a:solidFill>
              </a:rPr>
              <a:t>PrimeTek</a:t>
            </a:r>
            <a:r>
              <a:rPr lang="es-ES" dirty="0">
                <a:solidFill>
                  <a:schemeClr val="tx1"/>
                </a:solidFill>
              </a:rPr>
              <a:t> </a:t>
            </a:r>
            <a:r>
              <a:rPr lang="es-ES" dirty="0" err="1">
                <a:solidFill>
                  <a:schemeClr val="tx1"/>
                </a:solidFill>
              </a:rPr>
              <a:t>Informatics</a:t>
            </a:r>
            <a:r>
              <a:rPr lang="es-ES" dirty="0">
                <a:solidFill>
                  <a:schemeClr val="tx1"/>
                </a:solidFill>
              </a:rPr>
              <a:t>. JSF es una especificación estándar de Java EE para construir interfaces web basadas en componentes. Los componentes UI son elementos visuales que permiten al usuario interactuar con la aplicación, como botones, menús, tablas, gráficos, etc. PrimeFaces ofrece más de 100 componentes UI compatibles con HTML5, que se pueden personalizar fácilmente con temas y plantillas.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12</a:t>
            </a:fld>
            <a:endParaRPr lang="en-US" sz="2800" dirty="0">
              <a:solidFill>
                <a:schemeClr val="bg1"/>
              </a:solidFill>
            </a:endParaRPr>
          </a:p>
        </p:txBody>
      </p:sp>
      <p:pic>
        <p:nvPicPr>
          <p:cNvPr id="3" name="Picture 2">
            <a:extLst>
              <a:ext uri="{FF2B5EF4-FFF2-40B4-BE49-F238E27FC236}">
                <a16:creationId xmlns:a16="http://schemas.microsoft.com/office/drawing/2014/main" id="{BF8F8C8B-8BF8-5598-C3A7-3F6EE6BA384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88103" y="4155766"/>
            <a:ext cx="3642743" cy="1673534"/>
          </a:xfrm>
          <a:prstGeom prst="rect">
            <a:avLst/>
          </a:prstGeom>
        </p:spPr>
      </p:pic>
    </p:spTree>
    <p:extLst>
      <p:ext uri="{BB962C8B-B14F-4D97-AF65-F5344CB8AC3E}">
        <p14:creationId xmlns:p14="http://schemas.microsoft.com/office/powerpoint/2010/main" val="177771602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rmAutofit/>
          </a:bodyPr>
          <a:lstStyle/>
          <a:p>
            <a:r>
              <a:rPr lang="es-ES" dirty="0"/>
              <a:t>4	Parte práctica</a:t>
            </a:r>
            <a:br>
              <a:rPr lang="es-EC" dirty="0"/>
            </a:br>
            <a:r>
              <a:rPr lang="es-EC" dirty="0"/>
              <a:t>4.4 </a:t>
            </a:r>
            <a:r>
              <a:rPr lang="es-ES" dirty="0"/>
              <a:t>EJECUCIÓN</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81357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Una vez inicie sesión, se muestra la página para el cliente con la información del usuario que inicia sesión.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120</a:t>
            </a:fld>
            <a:endParaRPr lang="en-US" sz="2800" dirty="0">
              <a:solidFill>
                <a:schemeClr val="bg1"/>
              </a:solidFill>
            </a:endParaRPr>
          </a:p>
        </p:txBody>
      </p:sp>
      <p:pic>
        <p:nvPicPr>
          <p:cNvPr id="4" name="Picture 3" descr="Graphical user interface, text, application, email&#10;&#10;Description automatically generated">
            <a:extLst>
              <a:ext uri="{FF2B5EF4-FFF2-40B4-BE49-F238E27FC236}">
                <a16:creationId xmlns:a16="http://schemas.microsoft.com/office/drawing/2014/main" id="{0DD274E1-4B43-E634-7EA7-EC7F215AC699}"/>
              </a:ext>
            </a:extLst>
          </p:cNvPr>
          <p:cNvPicPr>
            <a:picLocks noChangeAspect="1"/>
          </p:cNvPicPr>
          <p:nvPr/>
        </p:nvPicPr>
        <p:blipFill>
          <a:blip r:embed="rId2"/>
          <a:stretch>
            <a:fillRect/>
          </a:stretch>
        </p:blipFill>
        <p:spPr>
          <a:xfrm>
            <a:off x="1802840" y="2811508"/>
            <a:ext cx="6051233" cy="2984391"/>
          </a:xfrm>
          <a:prstGeom prst="rect">
            <a:avLst/>
          </a:prstGeom>
        </p:spPr>
      </p:pic>
      <p:sp>
        <p:nvSpPr>
          <p:cNvPr id="3" name="Marcador de contenido 2">
            <a:extLst>
              <a:ext uri="{FF2B5EF4-FFF2-40B4-BE49-F238E27FC236}">
                <a16:creationId xmlns:a16="http://schemas.microsoft.com/office/drawing/2014/main" id="{B8B5FDFA-A801-F212-A3E0-1FBE16FE6780}"/>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rgbClr val="FFFF00"/>
                </a:solidFill>
              </a:rPr>
              <a:t>4.4	EJECUCI</a:t>
            </a:r>
            <a:r>
              <a:rPr lang="es-EC" sz="1100" dirty="0">
                <a:solidFill>
                  <a:srgbClr val="FFFF00"/>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Tree>
    <p:extLst>
      <p:ext uri="{BB962C8B-B14F-4D97-AF65-F5344CB8AC3E}">
        <p14:creationId xmlns:p14="http://schemas.microsoft.com/office/powerpoint/2010/main" val="209429943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p:txBody>
          <a:bodyPr/>
          <a:lstStyle/>
          <a:p>
            <a:r>
              <a:rPr lang="es-ES" dirty="0"/>
              <a:t>5	CONCLUSIONES</a:t>
            </a:r>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581193" y="2180496"/>
            <a:ext cx="8176728" cy="4071217"/>
          </a:xfrm>
        </p:spPr>
        <p:txBody>
          <a:bodyPr>
            <a:normAutofit fontScale="70000" lnSpcReduction="20000"/>
          </a:bodyPr>
          <a:lstStyle/>
          <a:p>
            <a:r>
              <a:rPr lang="es-ES" dirty="0">
                <a:solidFill>
                  <a:schemeClr val="tx1"/>
                </a:solidFill>
              </a:rPr>
              <a:t>El marco de página es una herramienta fundamental en el diseño y desarrollo de aplicaciones web modernas, ya que proporciona una base consistente para la apariencia y funcionalidad de la aplicación. Proporciona una jerarquía visual clara de los elementos de la página y guía al usuario a través del proceso de navegación de manera intuitiva y eficiente.</a:t>
            </a:r>
          </a:p>
          <a:p>
            <a:r>
              <a:rPr lang="es-ES" dirty="0">
                <a:solidFill>
                  <a:schemeClr val="tx1"/>
                </a:solidFill>
              </a:rPr>
              <a:t>El uso de un marco de página en el diseño de aplicaciones web puede mejorar significativamente la experiencia del usuario, la coherencia en el diseño y la funcionalidad de la aplicación. Al proporcionar una estructura consistente y bien definida, el marco de página ayuda a los desarrolladores a crear aplicaciones web más atractivas y satisfactorias para el usuario.</a:t>
            </a:r>
          </a:p>
          <a:p>
            <a:r>
              <a:rPr lang="es-ES" dirty="0">
                <a:solidFill>
                  <a:schemeClr val="tx1"/>
                </a:solidFill>
              </a:rPr>
              <a:t>La implementación de un Login y una página de registro son fundamentales para garantizar la seguridad y privacidad de los usuarios en una aplicación web. En este caso, se utilizó Apache NetBeans, Power Designer, XAMPP y SHA1 para la encriptación de contraseñas, además se implementaron los métodos necesarios para garantizar la seguridad de la aplicación al iniciar sesión y registrarse.</a:t>
            </a:r>
          </a:p>
          <a:p>
            <a:r>
              <a:rPr lang="es-ES" dirty="0">
                <a:solidFill>
                  <a:schemeClr val="tx1"/>
                </a:solidFill>
              </a:rPr>
              <a:t>El proceso de diseño de una aplicación web utilizando Power Designer y Apache NetBeans es completo y detallado, incluyendo tanto el modelado conceptual, lógico y físico de la base de datos, así como la generación y codificación del proyecto.</a:t>
            </a:r>
          </a:p>
          <a:p>
            <a:r>
              <a:rPr lang="es-ES" dirty="0">
                <a:solidFill>
                  <a:schemeClr val="tx1"/>
                </a:solidFill>
              </a:rPr>
              <a:t>El modelado conceptual se realiza mediante el uso de diagramas ER, que permiten representar de forma gráfica las entidades y relaciones de la aplicación. El modelado lógico y físico se realizan a partir del modelo conceptual y utilizando herramientas como Power Designer y Apache NetBeans.</a:t>
            </a:r>
          </a:p>
          <a:p>
            <a:r>
              <a:rPr lang="es-ES" dirty="0">
                <a:solidFill>
                  <a:schemeClr val="tx1"/>
                </a:solidFill>
              </a:rPr>
              <a:t>El proyecto se desarrolla utilizando la arquitectura MVC, se puede generar código automáticamente a partir de las entidades, controladores y vistas. Se uso una estructura de directorios y paquetes específicos, además de utilizar patrones de diseño como Facade para el manejo de la persistencia de los datos.</a:t>
            </a:r>
          </a:p>
        </p:txBody>
      </p:sp>
      <p:sp>
        <p:nvSpPr>
          <p:cNvPr id="7" name="CuadroTexto 6">
            <a:extLst>
              <a:ext uri="{FF2B5EF4-FFF2-40B4-BE49-F238E27FC236}">
                <a16:creationId xmlns:a16="http://schemas.microsoft.com/office/drawing/2014/main" id="{A978D314-FD9C-4669-B7FA-7E06DC6557EA}"/>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35</a:t>
            </a:r>
          </a:p>
        </p:txBody>
      </p:sp>
      <p:sp>
        <p:nvSpPr>
          <p:cNvPr id="8" name="CuadroTexto 9">
            <a:extLst>
              <a:ext uri="{FF2B5EF4-FFF2-40B4-BE49-F238E27FC236}">
                <a16:creationId xmlns:a16="http://schemas.microsoft.com/office/drawing/2014/main" id="{A273604F-F76F-D13A-DE30-F5BD0E14E164}"/>
              </a:ext>
            </a:extLst>
          </p:cNvPr>
          <p:cNvSpPr txBox="1"/>
          <p:nvPr/>
        </p:nvSpPr>
        <p:spPr>
          <a:xfrm>
            <a:off x="11719466" y="6457890"/>
            <a:ext cx="463824" cy="400110"/>
          </a:xfrm>
          <a:prstGeom prst="rect">
            <a:avLst/>
          </a:prstGeom>
          <a:noFill/>
        </p:spPr>
        <p:txBody>
          <a:bodyPr wrap="square" rtlCol="0">
            <a:spAutoFit/>
          </a:bodyPr>
          <a:lstStyle/>
          <a:p>
            <a:r>
              <a:rPr lang="es-EC" sz="2000" dirty="0">
                <a:solidFill>
                  <a:schemeClr val="bg1"/>
                </a:solidFill>
              </a:rPr>
              <a:t>38</a:t>
            </a:r>
          </a:p>
        </p:txBody>
      </p:sp>
      <p:sp>
        <p:nvSpPr>
          <p:cNvPr id="5" name="Marcador de contenido 2">
            <a:extLst>
              <a:ext uri="{FF2B5EF4-FFF2-40B4-BE49-F238E27FC236}">
                <a16:creationId xmlns:a16="http://schemas.microsoft.com/office/drawing/2014/main" id="{EF0627AA-F8F5-1C21-C27C-2AC8ED23063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000" dirty="0">
                <a:solidFill>
                  <a:schemeClr val="bg1"/>
                </a:solidFill>
              </a:rPr>
              <a:t>1	INTRODUCCIÓN</a:t>
            </a:r>
          </a:p>
          <a:p>
            <a:pPr>
              <a:lnSpc>
                <a:spcPct val="90000"/>
              </a:lnSpc>
            </a:pPr>
            <a:r>
              <a:rPr lang="es-ES" sz="1000" dirty="0">
                <a:solidFill>
                  <a:schemeClr val="bg1"/>
                </a:solidFill>
              </a:rPr>
              <a:t>2	OBJETIVOS</a:t>
            </a:r>
          </a:p>
          <a:p>
            <a:pPr>
              <a:lnSpc>
                <a:spcPct val="90000"/>
              </a:lnSpc>
            </a:pPr>
            <a:r>
              <a:rPr lang="es-ES" sz="1000" dirty="0">
                <a:solidFill>
                  <a:schemeClr val="bg1"/>
                </a:solidFill>
              </a:rPr>
              <a:t>3	MARCO TEÓRICO</a:t>
            </a:r>
          </a:p>
          <a:p>
            <a:pPr lvl="1">
              <a:lnSpc>
                <a:spcPct val="90000"/>
              </a:lnSpc>
            </a:pPr>
            <a:r>
              <a:rPr lang="es-ES" sz="1000" dirty="0">
                <a:solidFill>
                  <a:schemeClr val="bg1"/>
                </a:solidFill>
              </a:rPr>
              <a:t>3.1	TRANSACCIONES</a:t>
            </a:r>
          </a:p>
          <a:p>
            <a:pPr lvl="1">
              <a:lnSpc>
                <a:spcPct val="90000"/>
              </a:lnSpc>
            </a:pPr>
            <a:r>
              <a:rPr lang="es-ES" sz="1000" dirty="0">
                <a:solidFill>
                  <a:schemeClr val="bg1"/>
                </a:solidFill>
              </a:rPr>
              <a:t>3.2	JAVA TRANSACTION API</a:t>
            </a:r>
          </a:p>
          <a:p>
            <a:pPr lvl="1">
              <a:lnSpc>
                <a:spcPct val="90000"/>
              </a:lnSpc>
            </a:pPr>
            <a:r>
              <a:rPr lang="es-ES" sz="1000" dirty="0">
                <a:solidFill>
                  <a:schemeClr val="bg1"/>
                </a:solidFill>
              </a:rPr>
              <a:t>3.3	INTERCEPTORES</a:t>
            </a:r>
          </a:p>
          <a:p>
            <a:pPr lvl="1">
              <a:lnSpc>
                <a:spcPct val="90000"/>
              </a:lnSpc>
            </a:pPr>
            <a:r>
              <a:rPr lang="es-ES" sz="1000" dirty="0">
                <a:solidFill>
                  <a:schemeClr val="bg1"/>
                </a:solidFill>
              </a:rPr>
              <a:t>3.4	TIMERS</a:t>
            </a:r>
          </a:p>
          <a:p>
            <a:pPr lvl="1">
              <a:lnSpc>
                <a:spcPct val="90000"/>
              </a:lnSpc>
            </a:pPr>
            <a:r>
              <a:rPr lang="es-ES" sz="1000" dirty="0">
                <a:solidFill>
                  <a:schemeClr val="bg1"/>
                </a:solidFill>
              </a:rPr>
              <a:t>3.5	GENERACI</a:t>
            </a:r>
            <a:r>
              <a:rPr lang="es-EC" sz="1000" dirty="0">
                <a:solidFill>
                  <a:schemeClr val="bg1"/>
                </a:solidFill>
              </a:rPr>
              <a:t>ÓN</a:t>
            </a:r>
            <a:r>
              <a:rPr lang="en-US" sz="1000" dirty="0">
                <a:solidFill>
                  <a:schemeClr val="bg1"/>
                </a:solidFill>
              </a:rPr>
              <a:t> DE SESSION BEANS</a:t>
            </a:r>
          </a:p>
          <a:p>
            <a:pPr lvl="1">
              <a:lnSpc>
                <a:spcPct val="90000"/>
              </a:lnSpc>
            </a:pPr>
            <a:r>
              <a:rPr lang="en-US" sz="1000" dirty="0">
                <a:solidFill>
                  <a:schemeClr val="bg1"/>
                </a:solidFill>
              </a:rPr>
              <a:t>3.6	PROGRAMACI</a:t>
            </a:r>
            <a:r>
              <a:rPr lang="es-EC" sz="1000" dirty="0">
                <a:solidFill>
                  <a:schemeClr val="bg1"/>
                </a:solidFill>
              </a:rPr>
              <a:t>ÓN</a:t>
            </a:r>
            <a:r>
              <a:rPr lang="en-US" sz="1000" dirty="0">
                <a:solidFill>
                  <a:schemeClr val="bg1"/>
                </a:solidFill>
              </a:rPr>
              <a:t> ORIENTADA A ASPECTOS</a:t>
            </a:r>
          </a:p>
          <a:p>
            <a:pPr lvl="1">
              <a:lnSpc>
                <a:spcPct val="90000"/>
              </a:lnSpc>
            </a:pPr>
            <a:r>
              <a:rPr lang="en-US" sz="1000" dirty="0">
                <a:solidFill>
                  <a:schemeClr val="bg1"/>
                </a:solidFill>
              </a:rPr>
              <a:t>3.7	SESSION BEAN STATELESS</a:t>
            </a:r>
          </a:p>
          <a:p>
            <a:pPr lvl="1">
              <a:lnSpc>
                <a:spcPct val="90000"/>
              </a:lnSpc>
            </a:pPr>
            <a:r>
              <a:rPr lang="en-US" sz="1000" dirty="0">
                <a:solidFill>
                  <a:schemeClr val="bg1"/>
                </a:solidFill>
              </a:rPr>
              <a:t>3.8	MESSAGE DRIVER BEANS</a:t>
            </a:r>
            <a:endParaRPr lang="es-ES" sz="1000" dirty="0">
              <a:solidFill>
                <a:schemeClr val="bg1"/>
              </a:solidFill>
            </a:endParaRPr>
          </a:p>
          <a:p>
            <a:pPr>
              <a:lnSpc>
                <a:spcPct val="90000"/>
              </a:lnSpc>
            </a:pPr>
            <a:r>
              <a:rPr lang="es-ES" sz="1200" dirty="0">
                <a:solidFill>
                  <a:schemeClr val="bg1"/>
                </a:solidFill>
              </a:rPr>
              <a:t>4	PARTE PRÁCTICA</a:t>
            </a:r>
          </a:p>
          <a:p>
            <a:pPr lvl="1">
              <a:lnSpc>
                <a:spcPct val="90000"/>
              </a:lnSpc>
            </a:pPr>
            <a:r>
              <a:rPr lang="es-ES" sz="1000" dirty="0">
                <a:solidFill>
                  <a:schemeClr val="bg1"/>
                </a:solidFill>
              </a:rPr>
              <a:t>4.1	CREACION DEL @TRANSACTIONATTRIBUTE</a:t>
            </a:r>
          </a:p>
          <a:p>
            <a:pPr lvl="1">
              <a:lnSpc>
                <a:spcPct val="90000"/>
              </a:lnSpc>
            </a:pPr>
            <a:r>
              <a:rPr lang="es-ES" sz="1000" dirty="0">
                <a:solidFill>
                  <a:schemeClr val="bg1"/>
                </a:solidFill>
              </a:rPr>
              <a:t>4.2	CREACI</a:t>
            </a:r>
            <a:r>
              <a:rPr lang="es-EC" sz="1000" dirty="0">
                <a:solidFill>
                  <a:schemeClr val="bg1"/>
                </a:solidFill>
              </a:rPr>
              <a:t>ÓN DE CLASE INTERCEPTOR</a:t>
            </a:r>
            <a:endParaRPr lang="es-ES" sz="1000" dirty="0">
              <a:solidFill>
                <a:schemeClr val="bg1"/>
              </a:solidFill>
            </a:endParaRPr>
          </a:p>
          <a:p>
            <a:pPr lvl="1">
              <a:lnSpc>
                <a:spcPct val="90000"/>
              </a:lnSpc>
            </a:pPr>
            <a:r>
              <a:rPr lang="es-ES" sz="1000" dirty="0">
                <a:solidFill>
                  <a:schemeClr val="bg1"/>
                </a:solidFill>
              </a:rPr>
              <a:t>4.3	CREACION DE TIMERS</a:t>
            </a:r>
          </a:p>
          <a:p>
            <a:pPr lvl="1">
              <a:lnSpc>
                <a:spcPct val="90000"/>
              </a:lnSpc>
            </a:pPr>
            <a:r>
              <a:rPr lang="es-ES" sz="1000" dirty="0">
                <a:solidFill>
                  <a:schemeClr val="bg1"/>
                </a:solidFill>
              </a:rPr>
              <a:t>4.4	GENERACI</a:t>
            </a:r>
            <a:r>
              <a:rPr lang="es-EC" sz="1000" dirty="0">
                <a:solidFill>
                  <a:schemeClr val="bg1"/>
                </a:solidFill>
              </a:rPr>
              <a:t>ÓN DE SESSION BEANS</a:t>
            </a:r>
            <a:endParaRPr lang="es-ES" sz="1000" dirty="0">
              <a:solidFill>
                <a:schemeClr val="bg1"/>
              </a:solidFill>
            </a:endParaRPr>
          </a:p>
          <a:p>
            <a:pPr lvl="1">
              <a:lnSpc>
                <a:spcPct val="90000"/>
              </a:lnSpc>
            </a:pPr>
            <a:r>
              <a:rPr lang="es-ES" sz="1000" dirty="0">
                <a:solidFill>
                  <a:schemeClr val="bg1"/>
                </a:solidFill>
              </a:rPr>
              <a:t>4.5	EJECUCI</a:t>
            </a:r>
            <a:r>
              <a:rPr lang="es-EC" sz="1000" dirty="0">
                <a:solidFill>
                  <a:schemeClr val="bg1"/>
                </a:solidFill>
              </a:rPr>
              <a:t>ÓN</a:t>
            </a:r>
          </a:p>
          <a:p>
            <a:pPr>
              <a:lnSpc>
                <a:spcPct val="90000"/>
              </a:lnSpc>
            </a:pPr>
            <a:r>
              <a:rPr lang="es-ES" sz="1000" dirty="0">
                <a:solidFill>
                  <a:srgbClr val="FFFF00"/>
                </a:solidFill>
              </a:rPr>
              <a:t>5.	CONCLUSIONES</a:t>
            </a:r>
          </a:p>
          <a:p>
            <a:pPr>
              <a:lnSpc>
                <a:spcPct val="90000"/>
              </a:lnSpc>
            </a:pPr>
            <a:r>
              <a:rPr lang="es-ES" sz="1000" dirty="0">
                <a:solidFill>
                  <a:schemeClr val="bg1"/>
                </a:solidFill>
              </a:rPr>
              <a:t>6.	RECOMENDACIONES</a:t>
            </a:r>
          </a:p>
        </p:txBody>
      </p:sp>
      <p:sp>
        <p:nvSpPr>
          <p:cNvPr id="4" name="Marcador de número de diapositiva 3">
            <a:extLst>
              <a:ext uri="{FF2B5EF4-FFF2-40B4-BE49-F238E27FC236}">
                <a16:creationId xmlns:a16="http://schemas.microsoft.com/office/drawing/2014/main" id="{8436CCB8-2E3B-C8A9-FD87-8E1F87554E87}"/>
              </a:ext>
            </a:extLst>
          </p:cNvPr>
          <p:cNvSpPr>
            <a:spLocks noGrp="1"/>
          </p:cNvSpPr>
          <p:nvPr>
            <p:ph type="sldNum" sz="quarter" idx="12"/>
          </p:nvPr>
        </p:nvSpPr>
        <p:spPr>
          <a:xfrm>
            <a:off x="11130782" y="6396930"/>
            <a:ext cx="1052508" cy="365125"/>
          </a:xfrm>
        </p:spPr>
        <p:txBody>
          <a:bodyPr vert="horz" lIns="91440" tIns="45720" rIns="91440" bIns="45720" rtlCol="0" anchor="ctr"/>
          <a:lstStyle/>
          <a:p>
            <a:fld id="{D57F1E4F-1CFF-5643-939E-217C01CDF565}" type="slidenum">
              <a:rPr lang="en-US" sz="2800" smtClean="0">
                <a:solidFill>
                  <a:schemeClr val="bg1"/>
                </a:solidFill>
              </a:rPr>
              <a:pPr/>
              <a:t>121</a:t>
            </a:fld>
            <a:endParaRPr lang="en-US" sz="2800" dirty="0">
              <a:solidFill>
                <a:schemeClr val="bg1"/>
              </a:solidFill>
            </a:endParaRPr>
          </a:p>
        </p:txBody>
      </p:sp>
    </p:spTree>
    <p:extLst>
      <p:ext uri="{BB962C8B-B14F-4D97-AF65-F5344CB8AC3E}">
        <p14:creationId xmlns:p14="http://schemas.microsoft.com/office/powerpoint/2010/main" val="5755401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p:txBody>
          <a:bodyPr/>
          <a:lstStyle/>
          <a:p>
            <a:r>
              <a:rPr lang="es-ES" dirty="0"/>
              <a:t>6	RECOMENDACIONES</a:t>
            </a:r>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581193" y="2180496"/>
            <a:ext cx="8176728" cy="4277394"/>
          </a:xfrm>
        </p:spPr>
        <p:txBody>
          <a:bodyPr>
            <a:normAutofit fontScale="92500" lnSpcReduction="10000"/>
          </a:bodyPr>
          <a:lstStyle/>
          <a:p>
            <a:pPr algn="just"/>
            <a:r>
              <a:rPr lang="es-ES" dirty="0">
                <a:solidFill>
                  <a:schemeClr val="tx1"/>
                </a:solidFill>
              </a:rPr>
              <a:t>Para el marco de página se debe realizar una organización y estructura para los campos necesarios para el registro de nuevos usuarios.</a:t>
            </a:r>
          </a:p>
          <a:p>
            <a:pPr algn="just"/>
            <a:r>
              <a:rPr lang="es-ES" dirty="0">
                <a:solidFill>
                  <a:schemeClr val="tx1"/>
                </a:solidFill>
              </a:rPr>
              <a:t>Conocer los conceptos básicos y parte práctica en el lenguaje de programación Java, además de las anotaciones, tipos de clases, Beans, unidades de persistencias, etc. </a:t>
            </a:r>
          </a:p>
          <a:p>
            <a:pPr algn="just"/>
            <a:r>
              <a:rPr lang="es-ES" dirty="0">
                <a:solidFill>
                  <a:schemeClr val="tx1"/>
                </a:solidFill>
              </a:rPr>
              <a:t>Se debe utilizar una herramienta de modelado para facilitar la creación y diseño de los modelos conceptual, lógico y físico de la base de datos, también es importante definir el Sistema Gestor de Base de Datos (DBMS) antes de generar el modelo físico.</a:t>
            </a:r>
          </a:p>
          <a:p>
            <a:pPr algn="just"/>
            <a:r>
              <a:rPr lang="es-ES" dirty="0">
                <a:solidFill>
                  <a:schemeClr val="tx1"/>
                </a:solidFill>
              </a:rPr>
              <a:t>Es recomendable utilizar un entorno de desarrollo local como XAMPP para desarrollar y probar aplicaciones web antes de publicarlas en un servidor en vivo, además de utilizar un servidor de aplicaciones Java como Payara Server para aplicaciones Java EE, ya que proporciona características adicionales como escalabilidad y compatibilidad con plataformas en la nube.</a:t>
            </a:r>
          </a:p>
          <a:p>
            <a:pPr algn="just"/>
            <a:r>
              <a:rPr lang="es-ES" dirty="0">
                <a:solidFill>
                  <a:schemeClr val="tx1"/>
                </a:solidFill>
              </a:rPr>
              <a:t>En aplicaciones actuales, no es recomendable usar algoritmos de encriptación que no sean seguros, se debe investigar y elegir el mejor algoritmo para encriptar contraseñas y cifrar información, de esta manera el sistema será más seguro.</a:t>
            </a:r>
          </a:p>
        </p:txBody>
      </p:sp>
      <p:sp>
        <p:nvSpPr>
          <p:cNvPr id="6" name="CuadroTexto 5">
            <a:extLst>
              <a:ext uri="{FF2B5EF4-FFF2-40B4-BE49-F238E27FC236}">
                <a16:creationId xmlns:a16="http://schemas.microsoft.com/office/drawing/2014/main" id="{4236A358-5F4F-4723-B839-023BA1F1C54C}"/>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36</a:t>
            </a:r>
          </a:p>
        </p:txBody>
      </p:sp>
      <p:sp>
        <p:nvSpPr>
          <p:cNvPr id="7" name="CuadroTexto 9">
            <a:extLst>
              <a:ext uri="{FF2B5EF4-FFF2-40B4-BE49-F238E27FC236}">
                <a16:creationId xmlns:a16="http://schemas.microsoft.com/office/drawing/2014/main" id="{1256B747-7CC6-E7BC-0D5D-B6E295DB1429}"/>
              </a:ext>
            </a:extLst>
          </p:cNvPr>
          <p:cNvSpPr txBox="1"/>
          <p:nvPr/>
        </p:nvSpPr>
        <p:spPr>
          <a:xfrm>
            <a:off x="11728174" y="6457890"/>
            <a:ext cx="463825" cy="400110"/>
          </a:xfrm>
          <a:prstGeom prst="rect">
            <a:avLst/>
          </a:prstGeom>
          <a:noFill/>
        </p:spPr>
        <p:txBody>
          <a:bodyPr wrap="square" rtlCol="0">
            <a:spAutoFit/>
          </a:bodyPr>
          <a:lstStyle/>
          <a:p>
            <a:r>
              <a:rPr lang="es-EC" sz="2000" dirty="0">
                <a:solidFill>
                  <a:schemeClr val="bg1"/>
                </a:solidFill>
              </a:rPr>
              <a:t>39</a:t>
            </a:r>
          </a:p>
        </p:txBody>
      </p:sp>
      <p:sp>
        <p:nvSpPr>
          <p:cNvPr id="5" name="Marcador de contenido 2">
            <a:extLst>
              <a:ext uri="{FF2B5EF4-FFF2-40B4-BE49-F238E27FC236}">
                <a16:creationId xmlns:a16="http://schemas.microsoft.com/office/drawing/2014/main" id="{AC081280-BB6D-DAFA-4230-F3B342925962}"/>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000" dirty="0">
                <a:solidFill>
                  <a:schemeClr val="bg1"/>
                </a:solidFill>
              </a:rPr>
              <a:t>1	INTRODUCCIÓN</a:t>
            </a:r>
          </a:p>
          <a:p>
            <a:pPr>
              <a:lnSpc>
                <a:spcPct val="90000"/>
              </a:lnSpc>
            </a:pPr>
            <a:r>
              <a:rPr lang="es-ES" sz="1000" dirty="0">
                <a:solidFill>
                  <a:schemeClr val="bg1"/>
                </a:solidFill>
              </a:rPr>
              <a:t>2	OBJETIVOS</a:t>
            </a:r>
          </a:p>
          <a:p>
            <a:pPr>
              <a:lnSpc>
                <a:spcPct val="90000"/>
              </a:lnSpc>
            </a:pPr>
            <a:r>
              <a:rPr lang="es-ES" sz="1000" dirty="0">
                <a:solidFill>
                  <a:schemeClr val="bg1"/>
                </a:solidFill>
              </a:rPr>
              <a:t>3	MARCO TEÓRICO</a:t>
            </a:r>
          </a:p>
          <a:p>
            <a:pPr lvl="1">
              <a:lnSpc>
                <a:spcPct val="90000"/>
              </a:lnSpc>
            </a:pPr>
            <a:r>
              <a:rPr lang="es-ES" sz="1000" dirty="0">
                <a:solidFill>
                  <a:schemeClr val="bg1"/>
                </a:solidFill>
              </a:rPr>
              <a:t>3.1	TRANSACCIONES</a:t>
            </a:r>
          </a:p>
          <a:p>
            <a:pPr lvl="1">
              <a:lnSpc>
                <a:spcPct val="90000"/>
              </a:lnSpc>
            </a:pPr>
            <a:r>
              <a:rPr lang="es-ES" sz="1000" dirty="0">
                <a:solidFill>
                  <a:schemeClr val="bg1"/>
                </a:solidFill>
              </a:rPr>
              <a:t>3.2	JAVA TRANSACTION API</a:t>
            </a:r>
          </a:p>
          <a:p>
            <a:pPr lvl="1">
              <a:lnSpc>
                <a:spcPct val="90000"/>
              </a:lnSpc>
            </a:pPr>
            <a:r>
              <a:rPr lang="es-ES" sz="1000" dirty="0">
                <a:solidFill>
                  <a:schemeClr val="bg1"/>
                </a:solidFill>
              </a:rPr>
              <a:t>3.3	INTERCEPTORES</a:t>
            </a:r>
          </a:p>
          <a:p>
            <a:pPr lvl="1">
              <a:lnSpc>
                <a:spcPct val="90000"/>
              </a:lnSpc>
            </a:pPr>
            <a:r>
              <a:rPr lang="es-ES" sz="1000" dirty="0">
                <a:solidFill>
                  <a:schemeClr val="bg1"/>
                </a:solidFill>
              </a:rPr>
              <a:t>3.4	TIMERS</a:t>
            </a:r>
          </a:p>
          <a:p>
            <a:pPr lvl="1">
              <a:lnSpc>
                <a:spcPct val="90000"/>
              </a:lnSpc>
            </a:pPr>
            <a:r>
              <a:rPr lang="es-ES" sz="1000" dirty="0">
                <a:solidFill>
                  <a:schemeClr val="bg1"/>
                </a:solidFill>
              </a:rPr>
              <a:t>3.5	GENERACI</a:t>
            </a:r>
            <a:r>
              <a:rPr lang="es-EC" sz="1000" dirty="0">
                <a:solidFill>
                  <a:schemeClr val="bg1"/>
                </a:solidFill>
              </a:rPr>
              <a:t>ÓN</a:t>
            </a:r>
            <a:r>
              <a:rPr lang="en-US" sz="1000" dirty="0">
                <a:solidFill>
                  <a:schemeClr val="bg1"/>
                </a:solidFill>
              </a:rPr>
              <a:t> DE SESSION BEANS</a:t>
            </a:r>
          </a:p>
          <a:p>
            <a:pPr lvl="1">
              <a:lnSpc>
                <a:spcPct val="90000"/>
              </a:lnSpc>
            </a:pPr>
            <a:r>
              <a:rPr lang="en-US" sz="1000" dirty="0">
                <a:solidFill>
                  <a:schemeClr val="bg1"/>
                </a:solidFill>
              </a:rPr>
              <a:t>3.6	PROGRAMACI</a:t>
            </a:r>
            <a:r>
              <a:rPr lang="es-EC" sz="1000" dirty="0">
                <a:solidFill>
                  <a:schemeClr val="bg1"/>
                </a:solidFill>
              </a:rPr>
              <a:t>ÓN</a:t>
            </a:r>
            <a:r>
              <a:rPr lang="en-US" sz="1000" dirty="0">
                <a:solidFill>
                  <a:schemeClr val="bg1"/>
                </a:solidFill>
              </a:rPr>
              <a:t> ORIENTADA A ASPECTOS</a:t>
            </a:r>
          </a:p>
          <a:p>
            <a:pPr lvl="1">
              <a:lnSpc>
                <a:spcPct val="90000"/>
              </a:lnSpc>
            </a:pPr>
            <a:r>
              <a:rPr lang="en-US" sz="1000" dirty="0">
                <a:solidFill>
                  <a:schemeClr val="bg1"/>
                </a:solidFill>
              </a:rPr>
              <a:t>3.7	SESSION BEAN STATELESS</a:t>
            </a:r>
          </a:p>
          <a:p>
            <a:pPr lvl="1">
              <a:lnSpc>
                <a:spcPct val="90000"/>
              </a:lnSpc>
            </a:pPr>
            <a:r>
              <a:rPr lang="en-US" sz="1000" dirty="0">
                <a:solidFill>
                  <a:schemeClr val="bg1"/>
                </a:solidFill>
              </a:rPr>
              <a:t>3.8	MESSAGE DRIVER BEANS</a:t>
            </a:r>
            <a:endParaRPr lang="es-ES" sz="1000" dirty="0">
              <a:solidFill>
                <a:schemeClr val="bg1"/>
              </a:solidFill>
            </a:endParaRPr>
          </a:p>
          <a:p>
            <a:pPr>
              <a:lnSpc>
                <a:spcPct val="90000"/>
              </a:lnSpc>
            </a:pPr>
            <a:r>
              <a:rPr lang="es-ES" sz="1200" dirty="0">
                <a:solidFill>
                  <a:schemeClr val="bg1"/>
                </a:solidFill>
              </a:rPr>
              <a:t>4	PARTE PRÁCTICA</a:t>
            </a:r>
          </a:p>
          <a:p>
            <a:pPr lvl="1">
              <a:lnSpc>
                <a:spcPct val="90000"/>
              </a:lnSpc>
            </a:pPr>
            <a:r>
              <a:rPr lang="es-ES" sz="1000" dirty="0">
                <a:solidFill>
                  <a:schemeClr val="bg1"/>
                </a:solidFill>
              </a:rPr>
              <a:t>4.1	CREACION DEL @TRANSACTIONATTRIBUTE</a:t>
            </a:r>
          </a:p>
          <a:p>
            <a:pPr lvl="1">
              <a:lnSpc>
                <a:spcPct val="90000"/>
              </a:lnSpc>
            </a:pPr>
            <a:r>
              <a:rPr lang="es-ES" sz="1000" dirty="0">
                <a:solidFill>
                  <a:schemeClr val="bg1"/>
                </a:solidFill>
              </a:rPr>
              <a:t>4.2	CREACI</a:t>
            </a:r>
            <a:r>
              <a:rPr lang="es-EC" sz="1000" dirty="0">
                <a:solidFill>
                  <a:schemeClr val="bg1"/>
                </a:solidFill>
              </a:rPr>
              <a:t>ÓN DE CLASE INTERCEPTOR</a:t>
            </a:r>
            <a:endParaRPr lang="es-ES" sz="1000" dirty="0">
              <a:solidFill>
                <a:schemeClr val="bg1"/>
              </a:solidFill>
            </a:endParaRPr>
          </a:p>
          <a:p>
            <a:pPr lvl="1">
              <a:lnSpc>
                <a:spcPct val="90000"/>
              </a:lnSpc>
            </a:pPr>
            <a:r>
              <a:rPr lang="es-ES" sz="1000" dirty="0">
                <a:solidFill>
                  <a:schemeClr val="bg1"/>
                </a:solidFill>
              </a:rPr>
              <a:t>4.3	CREACION DE TIMERS</a:t>
            </a:r>
          </a:p>
          <a:p>
            <a:pPr lvl="1">
              <a:lnSpc>
                <a:spcPct val="90000"/>
              </a:lnSpc>
            </a:pPr>
            <a:r>
              <a:rPr lang="es-ES" sz="1000" dirty="0">
                <a:solidFill>
                  <a:schemeClr val="bg1"/>
                </a:solidFill>
              </a:rPr>
              <a:t>4.4	GENERACI</a:t>
            </a:r>
            <a:r>
              <a:rPr lang="es-EC" sz="1000" dirty="0">
                <a:solidFill>
                  <a:schemeClr val="bg1"/>
                </a:solidFill>
              </a:rPr>
              <a:t>ÓN DE SESSION BEANS</a:t>
            </a:r>
            <a:endParaRPr lang="es-ES" sz="1000" dirty="0">
              <a:solidFill>
                <a:schemeClr val="bg1"/>
              </a:solidFill>
            </a:endParaRPr>
          </a:p>
          <a:p>
            <a:pPr lvl="1">
              <a:lnSpc>
                <a:spcPct val="90000"/>
              </a:lnSpc>
            </a:pPr>
            <a:r>
              <a:rPr lang="es-ES" sz="1000" dirty="0">
                <a:solidFill>
                  <a:schemeClr val="bg1"/>
                </a:solidFill>
              </a:rPr>
              <a:t>4.5	EJECUCI</a:t>
            </a:r>
            <a:r>
              <a:rPr lang="es-EC" sz="1000" dirty="0">
                <a:solidFill>
                  <a:schemeClr val="bg1"/>
                </a:solidFill>
              </a:rPr>
              <a:t>ÓN</a:t>
            </a:r>
          </a:p>
          <a:p>
            <a:pPr>
              <a:lnSpc>
                <a:spcPct val="90000"/>
              </a:lnSpc>
            </a:pPr>
            <a:r>
              <a:rPr lang="es-ES" sz="1000" dirty="0">
                <a:solidFill>
                  <a:schemeClr val="bg1"/>
                </a:solidFill>
              </a:rPr>
              <a:t>5.	CONCLUSIONES</a:t>
            </a:r>
          </a:p>
          <a:p>
            <a:pPr>
              <a:lnSpc>
                <a:spcPct val="90000"/>
              </a:lnSpc>
            </a:pPr>
            <a:r>
              <a:rPr lang="es-ES" sz="1000" dirty="0">
                <a:solidFill>
                  <a:srgbClr val="FFFF00"/>
                </a:solidFill>
              </a:rPr>
              <a:t>6.	RECOMENDACIONES</a:t>
            </a:r>
          </a:p>
        </p:txBody>
      </p:sp>
      <p:sp>
        <p:nvSpPr>
          <p:cNvPr id="4" name="Marcador de número de diapositiva 3">
            <a:extLst>
              <a:ext uri="{FF2B5EF4-FFF2-40B4-BE49-F238E27FC236}">
                <a16:creationId xmlns:a16="http://schemas.microsoft.com/office/drawing/2014/main" id="{753DAC78-439B-B1D0-9DC3-EB373E498791}"/>
              </a:ext>
            </a:extLst>
          </p:cNvPr>
          <p:cNvSpPr>
            <a:spLocks noGrp="1"/>
          </p:cNvSpPr>
          <p:nvPr>
            <p:ph type="sldNum" sz="quarter" idx="12"/>
          </p:nvPr>
        </p:nvSpPr>
        <p:spPr>
          <a:xfrm>
            <a:off x="11084554" y="6409077"/>
            <a:ext cx="1052508" cy="365125"/>
          </a:xfrm>
        </p:spPr>
        <p:txBody>
          <a:bodyPr vert="horz" lIns="91440" tIns="45720" rIns="91440" bIns="45720" rtlCol="0" anchor="ctr"/>
          <a:lstStyle/>
          <a:p>
            <a:fld id="{D57F1E4F-1CFF-5643-939E-217C01CDF565}" type="slidenum">
              <a:rPr lang="en-US" sz="2800" smtClean="0">
                <a:solidFill>
                  <a:schemeClr val="bg1"/>
                </a:solidFill>
              </a:rPr>
              <a:pPr/>
              <a:t>122</a:t>
            </a:fld>
            <a:endParaRPr lang="en-US" sz="2800" dirty="0">
              <a:solidFill>
                <a:schemeClr val="bg1"/>
              </a:solidFill>
            </a:endParaRPr>
          </a:p>
        </p:txBody>
      </p:sp>
    </p:spTree>
    <p:extLst>
      <p:ext uri="{BB962C8B-B14F-4D97-AF65-F5344CB8AC3E}">
        <p14:creationId xmlns:p14="http://schemas.microsoft.com/office/powerpoint/2010/main" val="64458250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p:txBody>
          <a:bodyPr/>
          <a:lstStyle/>
          <a:p>
            <a:r>
              <a:rPr lang="es-ES" dirty="0"/>
              <a:t>6	REFERENCIAS</a:t>
            </a:r>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581193" y="2180496"/>
            <a:ext cx="8176728" cy="4277394"/>
          </a:xfrm>
        </p:spPr>
        <p:txBody>
          <a:bodyPr>
            <a:normAutofit fontScale="77500" lnSpcReduction="20000"/>
          </a:bodyPr>
          <a:lstStyle/>
          <a:p>
            <a:pPr algn="just"/>
            <a:r>
              <a:rPr lang="es-ES" dirty="0">
                <a:solidFill>
                  <a:schemeClr val="tx1"/>
                </a:solidFill>
              </a:rPr>
              <a:t>Álvarez, C. (30 de 06 de 2021). ¿Que es un Java </a:t>
            </a:r>
            <a:r>
              <a:rPr lang="es-ES" dirty="0" err="1">
                <a:solidFill>
                  <a:schemeClr val="tx1"/>
                </a:solidFill>
              </a:rPr>
              <a:t>Bean</a:t>
            </a:r>
            <a:r>
              <a:rPr lang="es-ES" dirty="0">
                <a:solidFill>
                  <a:schemeClr val="tx1"/>
                </a:solidFill>
              </a:rPr>
              <a:t>? Obtenido de </a:t>
            </a:r>
            <a:r>
              <a:rPr lang="es-ES" dirty="0" err="1">
                <a:solidFill>
                  <a:schemeClr val="tx1"/>
                </a:solidFill>
              </a:rPr>
              <a:t>arquitecturajava</a:t>
            </a:r>
            <a:r>
              <a:rPr lang="es-ES" dirty="0">
                <a:solidFill>
                  <a:schemeClr val="tx1"/>
                </a:solidFill>
              </a:rPr>
              <a:t>: https://www.arquitecturajava.com/que-es-un-java-bean/</a:t>
            </a:r>
          </a:p>
          <a:p>
            <a:pPr algn="just"/>
            <a:r>
              <a:rPr lang="es-ES" dirty="0">
                <a:solidFill>
                  <a:schemeClr val="tx1"/>
                </a:solidFill>
              </a:rPr>
              <a:t>Apache. (2022). </a:t>
            </a:r>
            <a:r>
              <a:rPr lang="es-ES" dirty="0" err="1">
                <a:solidFill>
                  <a:schemeClr val="tx1"/>
                </a:solidFill>
              </a:rPr>
              <a:t>Generating</a:t>
            </a:r>
            <a:r>
              <a:rPr lang="es-ES" dirty="0">
                <a:solidFill>
                  <a:schemeClr val="tx1"/>
                </a:solidFill>
              </a:rPr>
              <a:t> a </a:t>
            </a:r>
            <a:r>
              <a:rPr lang="es-ES" dirty="0" err="1">
                <a:solidFill>
                  <a:schemeClr val="tx1"/>
                </a:solidFill>
              </a:rPr>
              <a:t>JavaServer</a:t>
            </a:r>
            <a:r>
              <a:rPr lang="es-ES" dirty="0">
                <a:solidFill>
                  <a:schemeClr val="tx1"/>
                </a:solidFill>
              </a:rPr>
              <a:t> Faces 2.x CRUD </a:t>
            </a:r>
            <a:r>
              <a:rPr lang="es-ES" dirty="0" err="1">
                <a:solidFill>
                  <a:schemeClr val="tx1"/>
                </a:solidFill>
              </a:rPr>
              <a:t>Application</a:t>
            </a:r>
            <a:r>
              <a:rPr lang="es-ES" dirty="0">
                <a:solidFill>
                  <a:schemeClr val="tx1"/>
                </a:solidFill>
              </a:rPr>
              <a:t> </a:t>
            </a:r>
            <a:r>
              <a:rPr lang="es-ES" dirty="0" err="1">
                <a:solidFill>
                  <a:schemeClr val="tx1"/>
                </a:solidFill>
              </a:rPr>
              <a:t>from</a:t>
            </a:r>
            <a:r>
              <a:rPr lang="es-ES" dirty="0">
                <a:solidFill>
                  <a:schemeClr val="tx1"/>
                </a:solidFill>
              </a:rPr>
              <a:t> a Database. Obtenido de Apache NetBeans: https://netbeans.apache.org/kb/docs/web/jsf20-crud.html</a:t>
            </a:r>
          </a:p>
          <a:p>
            <a:pPr algn="just"/>
            <a:r>
              <a:rPr lang="es-ES" dirty="0">
                <a:solidFill>
                  <a:schemeClr val="tx1"/>
                </a:solidFill>
              </a:rPr>
              <a:t>García, A. (23 de 02 de 2017). El cifrado SHA-1 ya no es seguro: Google lo ha roto después de 22 años. Obtenido de </a:t>
            </a:r>
            <a:r>
              <a:rPr lang="es-ES" dirty="0" err="1">
                <a:solidFill>
                  <a:schemeClr val="tx1"/>
                </a:solidFill>
              </a:rPr>
              <a:t>adslzone</a:t>
            </a:r>
            <a:r>
              <a:rPr lang="es-ES" dirty="0">
                <a:solidFill>
                  <a:schemeClr val="tx1"/>
                </a:solidFill>
              </a:rPr>
              <a:t>: https://www.adslzone.net/2017/02/23/cifrado-sha-1-ya-no-seguro-google-lo-ha-roto-despues-22-anos/</a:t>
            </a:r>
          </a:p>
          <a:p>
            <a:pPr algn="just"/>
            <a:r>
              <a:rPr lang="es-ES" dirty="0">
                <a:solidFill>
                  <a:schemeClr val="tx1"/>
                </a:solidFill>
              </a:rPr>
              <a:t>IBM. (20 de 12 de 2022). Java Persistence API (JPA). Obtenido de IBM: https://www.ibm.com/docs/es/was-liberty/nd?topic=overview-java-persistence-api-jpa</a:t>
            </a:r>
          </a:p>
          <a:p>
            <a:pPr algn="just"/>
            <a:r>
              <a:rPr lang="es-ES" dirty="0">
                <a:solidFill>
                  <a:schemeClr val="tx1"/>
                </a:solidFill>
              </a:rPr>
              <a:t>Josh, J. (12 de 02 de 2016). NetBeans Java EE Tip #1 – </a:t>
            </a:r>
            <a:r>
              <a:rPr lang="es-ES" dirty="0" err="1">
                <a:solidFill>
                  <a:schemeClr val="tx1"/>
                </a:solidFill>
              </a:rPr>
              <a:t>Entity</a:t>
            </a:r>
            <a:r>
              <a:rPr lang="es-ES" dirty="0">
                <a:solidFill>
                  <a:schemeClr val="tx1"/>
                </a:solidFill>
              </a:rPr>
              <a:t> </a:t>
            </a:r>
            <a:r>
              <a:rPr lang="es-ES" dirty="0" err="1">
                <a:solidFill>
                  <a:schemeClr val="tx1"/>
                </a:solidFill>
              </a:rPr>
              <a:t>Classes</a:t>
            </a:r>
            <a:r>
              <a:rPr lang="es-ES" dirty="0">
                <a:solidFill>
                  <a:schemeClr val="tx1"/>
                </a:solidFill>
              </a:rPr>
              <a:t> </a:t>
            </a:r>
            <a:r>
              <a:rPr lang="es-ES" dirty="0" err="1">
                <a:solidFill>
                  <a:schemeClr val="tx1"/>
                </a:solidFill>
              </a:rPr>
              <a:t>From</a:t>
            </a:r>
            <a:r>
              <a:rPr lang="es-ES" dirty="0">
                <a:solidFill>
                  <a:schemeClr val="tx1"/>
                </a:solidFill>
              </a:rPr>
              <a:t> Database. Obtenido de Java Code </a:t>
            </a:r>
            <a:r>
              <a:rPr lang="es-ES" dirty="0" err="1">
                <a:solidFill>
                  <a:schemeClr val="tx1"/>
                </a:solidFill>
              </a:rPr>
              <a:t>Geeks</a:t>
            </a:r>
            <a:r>
              <a:rPr lang="es-ES" dirty="0">
                <a:solidFill>
                  <a:schemeClr val="tx1"/>
                </a:solidFill>
              </a:rPr>
              <a:t>: https://www.javacodegeeks.com/2016/02/netbeans-java-ee-tip-1-entity-classes-database.html</a:t>
            </a:r>
          </a:p>
          <a:p>
            <a:pPr algn="just"/>
            <a:r>
              <a:rPr lang="es-ES" dirty="0">
                <a:solidFill>
                  <a:schemeClr val="tx1"/>
                </a:solidFill>
              </a:rPr>
              <a:t>Medina, D. (30 de 07 de 2021). Introducción a CDI Beans 2.0 (JEE 8). Obtenido de </a:t>
            </a:r>
            <a:r>
              <a:rPr lang="es-ES" dirty="0" err="1">
                <a:solidFill>
                  <a:schemeClr val="tx1"/>
                </a:solidFill>
              </a:rPr>
              <a:t>danielme</a:t>
            </a:r>
            <a:r>
              <a:rPr lang="es-ES" dirty="0">
                <a:solidFill>
                  <a:schemeClr val="tx1"/>
                </a:solidFill>
              </a:rPr>
              <a:t>: https://danielme.com/2020/07/18/introduccion-a-cdi-beans-2-0-jee-8/#:~:text=La%20especificaci%C3%B3n%20CDI%20Beans%20%E2%80%93%20(CDI,inyecci%C3%B3n%20de%20dependencias%20de%20Spring.</a:t>
            </a:r>
          </a:p>
          <a:p>
            <a:pPr algn="just"/>
            <a:r>
              <a:rPr lang="es-ES" dirty="0" err="1">
                <a:solidFill>
                  <a:schemeClr val="tx1"/>
                </a:solidFill>
              </a:rPr>
              <a:t>Rodriguez</a:t>
            </a:r>
            <a:r>
              <a:rPr lang="es-ES" dirty="0">
                <a:solidFill>
                  <a:schemeClr val="tx1"/>
                </a:solidFill>
              </a:rPr>
              <a:t>, J. (2021). Diferencias entre Bases de Datos relacionales y no relacionales. Obtenido de </a:t>
            </a:r>
            <a:r>
              <a:rPr lang="es-ES" dirty="0" err="1">
                <a:solidFill>
                  <a:schemeClr val="tx1"/>
                </a:solidFill>
              </a:rPr>
              <a:t>codenotch</a:t>
            </a:r>
            <a:r>
              <a:rPr lang="es-ES" dirty="0">
                <a:solidFill>
                  <a:schemeClr val="tx1"/>
                </a:solidFill>
              </a:rPr>
              <a:t>: https://codenotch.com/blog/diferencias-entre-bases-de-datos-relacionales-y-no-relacionales/</a:t>
            </a:r>
          </a:p>
        </p:txBody>
      </p:sp>
      <p:sp>
        <p:nvSpPr>
          <p:cNvPr id="6" name="CuadroTexto 5">
            <a:extLst>
              <a:ext uri="{FF2B5EF4-FFF2-40B4-BE49-F238E27FC236}">
                <a16:creationId xmlns:a16="http://schemas.microsoft.com/office/drawing/2014/main" id="{4236A358-5F4F-4723-B839-023BA1F1C54C}"/>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36</a:t>
            </a:r>
          </a:p>
        </p:txBody>
      </p:sp>
      <p:sp>
        <p:nvSpPr>
          <p:cNvPr id="7" name="CuadroTexto 9">
            <a:extLst>
              <a:ext uri="{FF2B5EF4-FFF2-40B4-BE49-F238E27FC236}">
                <a16:creationId xmlns:a16="http://schemas.microsoft.com/office/drawing/2014/main" id="{1256B747-7CC6-E7BC-0D5D-B6E295DB1429}"/>
              </a:ext>
            </a:extLst>
          </p:cNvPr>
          <p:cNvSpPr txBox="1"/>
          <p:nvPr/>
        </p:nvSpPr>
        <p:spPr>
          <a:xfrm>
            <a:off x="11728174" y="6457890"/>
            <a:ext cx="463825" cy="400110"/>
          </a:xfrm>
          <a:prstGeom prst="rect">
            <a:avLst/>
          </a:prstGeom>
          <a:noFill/>
        </p:spPr>
        <p:txBody>
          <a:bodyPr wrap="square" rtlCol="0">
            <a:spAutoFit/>
          </a:bodyPr>
          <a:lstStyle/>
          <a:p>
            <a:r>
              <a:rPr lang="es-EC" sz="2000" dirty="0">
                <a:solidFill>
                  <a:schemeClr val="bg1"/>
                </a:solidFill>
              </a:rPr>
              <a:t>39</a:t>
            </a:r>
          </a:p>
        </p:txBody>
      </p:sp>
      <p:sp>
        <p:nvSpPr>
          <p:cNvPr id="5" name="Marcador de contenido 2">
            <a:extLst>
              <a:ext uri="{FF2B5EF4-FFF2-40B4-BE49-F238E27FC236}">
                <a16:creationId xmlns:a16="http://schemas.microsoft.com/office/drawing/2014/main" id="{AC081280-BB6D-DAFA-4230-F3B342925962}"/>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000" dirty="0">
                <a:solidFill>
                  <a:schemeClr val="bg1"/>
                </a:solidFill>
              </a:rPr>
              <a:t>1	INTRODUCCIÓN</a:t>
            </a:r>
          </a:p>
          <a:p>
            <a:pPr>
              <a:lnSpc>
                <a:spcPct val="90000"/>
              </a:lnSpc>
            </a:pPr>
            <a:r>
              <a:rPr lang="es-ES" sz="1000" dirty="0">
                <a:solidFill>
                  <a:schemeClr val="bg1"/>
                </a:solidFill>
              </a:rPr>
              <a:t>2	OBJETIVOS</a:t>
            </a:r>
          </a:p>
          <a:p>
            <a:pPr>
              <a:lnSpc>
                <a:spcPct val="90000"/>
              </a:lnSpc>
            </a:pPr>
            <a:r>
              <a:rPr lang="es-ES" sz="1000" dirty="0">
                <a:solidFill>
                  <a:schemeClr val="bg1"/>
                </a:solidFill>
              </a:rPr>
              <a:t>3	MARCO TEÓRICO</a:t>
            </a:r>
          </a:p>
          <a:p>
            <a:pPr lvl="1">
              <a:lnSpc>
                <a:spcPct val="90000"/>
              </a:lnSpc>
            </a:pPr>
            <a:r>
              <a:rPr lang="es-ES" sz="1000" dirty="0">
                <a:solidFill>
                  <a:schemeClr val="bg1"/>
                </a:solidFill>
              </a:rPr>
              <a:t>3.1	TRANSACCIONES</a:t>
            </a:r>
          </a:p>
          <a:p>
            <a:pPr lvl="1">
              <a:lnSpc>
                <a:spcPct val="90000"/>
              </a:lnSpc>
            </a:pPr>
            <a:r>
              <a:rPr lang="es-ES" sz="1000" dirty="0">
                <a:solidFill>
                  <a:schemeClr val="bg1"/>
                </a:solidFill>
              </a:rPr>
              <a:t>3.2	JAVA TRANSACTION API</a:t>
            </a:r>
          </a:p>
          <a:p>
            <a:pPr lvl="1">
              <a:lnSpc>
                <a:spcPct val="90000"/>
              </a:lnSpc>
            </a:pPr>
            <a:r>
              <a:rPr lang="es-ES" sz="1000" dirty="0">
                <a:solidFill>
                  <a:schemeClr val="bg1"/>
                </a:solidFill>
              </a:rPr>
              <a:t>3.3	INTERCEPTORES</a:t>
            </a:r>
          </a:p>
          <a:p>
            <a:pPr lvl="1">
              <a:lnSpc>
                <a:spcPct val="90000"/>
              </a:lnSpc>
            </a:pPr>
            <a:r>
              <a:rPr lang="es-ES" sz="1000" dirty="0">
                <a:solidFill>
                  <a:schemeClr val="bg1"/>
                </a:solidFill>
              </a:rPr>
              <a:t>3.4	TIMERS</a:t>
            </a:r>
          </a:p>
          <a:p>
            <a:pPr lvl="1">
              <a:lnSpc>
                <a:spcPct val="90000"/>
              </a:lnSpc>
            </a:pPr>
            <a:r>
              <a:rPr lang="es-ES" sz="1000" dirty="0">
                <a:solidFill>
                  <a:schemeClr val="bg1"/>
                </a:solidFill>
              </a:rPr>
              <a:t>3.5	GENERACI</a:t>
            </a:r>
            <a:r>
              <a:rPr lang="es-EC" sz="1000" dirty="0">
                <a:solidFill>
                  <a:schemeClr val="bg1"/>
                </a:solidFill>
              </a:rPr>
              <a:t>ÓN</a:t>
            </a:r>
            <a:r>
              <a:rPr lang="en-US" sz="1000" dirty="0">
                <a:solidFill>
                  <a:schemeClr val="bg1"/>
                </a:solidFill>
              </a:rPr>
              <a:t> DE SESSION BEANS</a:t>
            </a:r>
          </a:p>
          <a:p>
            <a:pPr lvl="1">
              <a:lnSpc>
                <a:spcPct val="90000"/>
              </a:lnSpc>
            </a:pPr>
            <a:r>
              <a:rPr lang="en-US" sz="1000" dirty="0">
                <a:solidFill>
                  <a:schemeClr val="bg1"/>
                </a:solidFill>
              </a:rPr>
              <a:t>3.6	PROGRAMACI</a:t>
            </a:r>
            <a:r>
              <a:rPr lang="es-EC" sz="1000" dirty="0">
                <a:solidFill>
                  <a:schemeClr val="bg1"/>
                </a:solidFill>
              </a:rPr>
              <a:t>ÓN</a:t>
            </a:r>
            <a:r>
              <a:rPr lang="en-US" sz="1000" dirty="0">
                <a:solidFill>
                  <a:schemeClr val="bg1"/>
                </a:solidFill>
              </a:rPr>
              <a:t> ORIENTADA A ASPECTOS</a:t>
            </a:r>
          </a:p>
          <a:p>
            <a:pPr lvl="1">
              <a:lnSpc>
                <a:spcPct val="90000"/>
              </a:lnSpc>
            </a:pPr>
            <a:r>
              <a:rPr lang="en-US" sz="1000" dirty="0">
                <a:solidFill>
                  <a:schemeClr val="bg1"/>
                </a:solidFill>
              </a:rPr>
              <a:t>3.7	SESSION BEAN STATELESS</a:t>
            </a:r>
          </a:p>
          <a:p>
            <a:pPr lvl="1">
              <a:lnSpc>
                <a:spcPct val="90000"/>
              </a:lnSpc>
            </a:pPr>
            <a:r>
              <a:rPr lang="en-US" sz="1000" dirty="0">
                <a:solidFill>
                  <a:schemeClr val="bg1"/>
                </a:solidFill>
              </a:rPr>
              <a:t>3.8	MESSAGE DRIVER BEANS</a:t>
            </a:r>
            <a:endParaRPr lang="es-ES" sz="1000" dirty="0">
              <a:solidFill>
                <a:schemeClr val="bg1"/>
              </a:solidFill>
            </a:endParaRPr>
          </a:p>
          <a:p>
            <a:pPr>
              <a:lnSpc>
                <a:spcPct val="90000"/>
              </a:lnSpc>
            </a:pPr>
            <a:r>
              <a:rPr lang="es-ES" sz="1200" dirty="0">
                <a:solidFill>
                  <a:schemeClr val="bg1"/>
                </a:solidFill>
              </a:rPr>
              <a:t>4	PARTE PRÁCTICA</a:t>
            </a:r>
          </a:p>
          <a:p>
            <a:pPr lvl="1">
              <a:lnSpc>
                <a:spcPct val="90000"/>
              </a:lnSpc>
            </a:pPr>
            <a:r>
              <a:rPr lang="es-ES" sz="1000" dirty="0">
                <a:solidFill>
                  <a:schemeClr val="bg1"/>
                </a:solidFill>
              </a:rPr>
              <a:t>4.1	CREACION DEL @TRANSACTIONATTRIBUTE</a:t>
            </a:r>
          </a:p>
          <a:p>
            <a:pPr lvl="1">
              <a:lnSpc>
                <a:spcPct val="90000"/>
              </a:lnSpc>
            </a:pPr>
            <a:r>
              <a:rPr lang="es-ES" sz="1000" dirty="0">
                <a:solidFill>
                  <a:schemeClr val="bg1"/>
                </a:solidFill>
              </a:rPr>
              <a:t>4.2	CREACI</a:t>
            </a:r>
            <a:r>
              <a:rPr lang="es-EC" sz="1000" dirty="0">
                <a:solidFill>
                  <a:schemeClr val="bg1"/>
                </a:solidFill>
              </a:rPr>
              <a:t>ÓN DE CLASE INTERCEPTOR</a:t>
            </a:r>
            <a:endParaRPr lang="es-ES" sz="1000" dirty="0">
              <a:solidFill>
                <a:schemeClr val="bg1"/>
              </a:solidFill>
            </a:endParaRPr>
          </a:p>
          <a:p>
            <a:pPr lvl="1">
              <a:lnSpc>
                <a:spcPct val="90000"/>
              </a:lnSpc>
            </a:pPr>
            <a:r>
              <a:rPr lang="es-ES" sz="1000" dirty="0">
                <a:solidFill>
                  <a:schemeClr val="bg1"/>
                </a:solidFill>
              </a:rPr>
              <a:t>4.3	CREACION DE TIMERS</a:t>
            </a:r>
          </a:p>
          <a:p>
            <a:pPr lvl="1">
              <a:lnSpc>
                <a:spcPct val="90000"/>
              </a:lnSpc>
            </a:pPr>
            <a:r>
              <a:rPr lang="es-ES" sz="1000" dirty="0">
                <a:solidFill>
                  <a:schemeClr val="bg1"/>
                </a:solidFill>
              </a:rPr>
              <a:t>4.4	GENERACI</a:t>
            </a:r>
            <a:r>
              <a:rPr lang="es-EC" sz="1000" dirty="0">
                <a:solidFill>
                  <a:schemeClr val="bg1"/>
                </a:solidFill>
              </a:rPr>
              <a:t>ÓN DE SESSION BEANS</a:t>
            </a:r>
            <a:endParaRPr lang="es-ES" sz="1000" dirty="0">
              <a:solidFill>
                <a:schemeClr val="bg1"/>
              </a:solidFill>
            </a:endParaRPr>
          </a:p>
          <a:p>
            <a:pPr lvl="1">
              <a:lnSpc>
                <a:spcPct val="90000"/>
              </a:lnSpc>
            </a:pPr>
            <a:r>
              <a:rPr lang="es-ES" sz="1000" dirty="0">
                <a:solidFill>
                  <a:schemeClr val="bg1"/>
                </a:solidFill>
              </a:rPr>
              <a:t>4.5	EJECUCI</a:t>
            </a:r>
            <a:r>
              <a:rPr lang="es-EC" sz="1000" dirty="0">
                <a:solidFill>
                  <a:schemeClr val="bg1"/>
                </a:solidFill>
              </a:rPr>
              <a:t>ÓN</a:t>
            </a:r>
          </a:p>
          <a:p>
            <a:pPr>
              <a:lnSpc>
                <a:spcPct val="90000"/>
              </a:lnSpc>
            </a:pPr>
            <a:r>
              <a:rPr lang="es-ES" sz="1000" dirty="0">
                <a:solidFill>
                  <a:schemeClr val="bg1"/>
                </a:solidFill>
              </a:rPr>
              <a:t>5.	CONCLUSIONES</a:t>
            </a:r>
          </a:p>
          <a:p>
            <a:pPr>
              <a:lnSpc>
                <a:spcPct val="90000"/>
              </a:lnSpc>
            </a:pPr>
            <a:r>
              <a:rPr lang="es-ES" sz="1000" dirty="0">
                <a:solidFill>
                  <a:srgbClr val="FFFF00"/>
                </a:solidFill>
              </a:rPr>
              <a:t>6.	RECOMENDACIONES</a:t>
            </a:r>
          </a:p>
        </p:txBody>
      </p:sp>
      <p:sp>
        <p:nvSpPr>
          <p:cNvPr id="4" name="Marcador de número de diapositiva 3">
            <a:extLst>
              <a:ext uri="{FF2B5EF4-FFF2-40B4-BE49-F238E27FC236}">
                <a16:creationId xmlns:a16="http://schemas.microsoft.com/office/drawing/2014/main" id="{753DAC78-439B-B1D0-9DC3-EB373E498791}"/>
              </a:ext>
            </a:extLst>
          </p:cNvPr>
          <p:cNvSpPr>
            <a:spLocks noGrp="1"/>
          </p:cNvSpPr>
          <p:nvPr>
            <p:ph type="sldNum" sz="quarter" idx="12"/>
          </p:nvPr>
        </p:nvSpPr>
        <p:spPr>
          <a:xfrm>
            <a:off x="11084554" y="6409077"/>
            <a:ext cx="1052508" cy="365125"/>
          </a:xfrm>
        </p:spPr>
        <p:txBody>
          <a:bodyPr vert="horz" lIns="91440" tIns="45720" rIns="91440" bIns="45720" rtlCol="0" anchor="ctr"/>
          <a:lstStyle/>
          <a:p>
            <a:fld id="{D57F1E4F-1CFF-5643-939E-217C01CDF565}" type="slidenum">
              <a:rPr lang="en-US" sz="2800" smtClean="0">
                <a:solidFill>
                  <a:schemeClr val="bg1"/>
                </a:solidFill>
              </a:rPr>
              <a:pPr/>
              <a:t>123</a:t>
            </a:fld>
            <a:endParaRPr lang="en-US" sz="2800" dirty="0">
              <a:solidFill>
                <a:schemeClr val="bg1"/>
              </a:solidFill>
            </a:endParaRPr>
          </a:p>
        </p:txBody>
      </p:sp>
    </p:spTree>
    <p:extLst>
      <p:ext uri="{BB962C8B-B14F-4D97-AF65-F5344CB8AC3E}">
        <p14:creationId xmlns:p14="http://schemas.microsoft.com/office/powerpoint/2010/main" val="12498522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MARCO DE PÁGINA</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rgbClr val="FFFF00"/>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3"/>
            <a:ext cx="8413952" cy="2032907"/>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El marco de página en aplicaciones web se refiere a la estructura o plantilla básica que se utiliza para organizar los elementos en una página web. Es una herramienta clave en el diseño y desarrollo de aplicaciones web modernas, ya que proporciona una base consistente para la apariencia y funcionalidad de la aplicación. El marco de página generalmente incluye elementos comunes como encabezados, pies de página, menús de navegación y paneles de control para el usuario.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13</a:t>
            </a:fld>
            <a:endParaRPr lang="en-US" sz="2800" dirty="0">
              <a:solidFill>
                <a:schemeClr val="bg1"/>
              </a:solidFill>
            </a:endParaRPr>
          </a:p>
        </p:txBody>
      </p:sp>
      <p:pic>
        <p:nvPicPr>
          <p:cNvPr id="4" name="Picture 3" descr="Elementos del Navegador: Marcos">
            <a:extLst>
              <a:ext uri="{FF2B5EF4-FFF2-40B4-BE49-F238E27FC236}">
                <a16:creationId xmlns:a16="http://schemas.microsoft.com/office/drawing/2014/main" id="{52A7192B-8BE5-695A-A0B3-87EF0BC5507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49564" y="4008619"/>
            <a:ext cx="3077210" cy="1894205"/>
          </a:xfrm>
          <a:prstGeom prst="rect">
            <a:avLst/>
          </a:prstGeom>
        </p:spPr>
      </p:pic>
    </p:spTree>
    <p:extLst>
      <p:ext uri="{BB962C8B-B14F-4D97-AF65-F5344CB8AC3E}">
        <p14:creationId xmlns:p14="http://schemas.microsoft.com/office/powerpoint/2010/main" val="7241387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S" dirty="0"/>
              <a:t>MARCO DE PÁGINA CON JSF Y PRIMEFACES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rgbClr val="FFFF00"/>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3"/>
            <a:ext cx="8413952" cy="2032907"/>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El marco de página en JSF y PrimeFaces se refiere a la estructura básica de la página web que se utiliza en una aplicación. La estructura general de la página se puede definir mediante una plantilla (</a:t>
            </a:r>
            <a:r>
              <a:rPr lang="es-ES" dirty="0" err="1">
                <a:solidFill>
                  <a:schemeClr val="tx1"/>
                </a:solidFill>
              </a:rPr>
              <a:t>template</a:t>
            </a:r>
            <a:r>
              <a:rPr lang="es-ES" dirty="0">
                <a:solidFill>
                  <a:schemeClr val="tx1"/>
                </a:solidFill>
              </a:rPr>
              <a:t>) que contiene componentes comunes como el encabezado, el pie de página, los menús de navegación y las áreas de contenido principales. Los desarrolladores pueden crear varias plantillas y usarlas para diseñar diferentes tipos de páginas en la aplicación.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14</a:t>
            </a:fld>
            <a:endParaRPr lang="en-US" sz="2800" dirty="0">
              <a:solidFill>
                <a:schemeClr val="bg1"/>
              </a:solidFill>
            </a:endParaRPr>
          </a:p>
        </p:txBody>
      </p:sp>
      <p:pic>
        <p:nvPicPr>
          <p:cNvPr id="3" name="Picture 2" descr="Graphical user interface&#10;&#10;Description automatically generated">
            <a:extLst>
              <a:ext uri="{FF2B5EF4-FFF2-40B4-BE49-F238E27FC236}">
                <a16:creationId xmlns:a16="http://schemas.microsoft.com/office/drawing/2014/main" id="{70A311F1-62D9-3B69-8713-DD1E89AA4FCB}"/>
              </a:ext>
            </a:extLst>
          </p:cNvPr>
          <p:cNvPicPr>
            <a:picLocks noChangeAspect="1"/>
          </p:cNvPicPr>
          <p:nvPr/>
        </p:nvPicPr>
        <p:blipFill>
          <a:blip r:embed="rId2"/>
          <a:stretch>
            <a:fillRect/>
          </a:stretch>
        </p:blipFill>
        <p:spPr>
          <a:xfrm>
            <a:off x="3303221" y="3984656"/>
            <a:ext cx="2969895" cy="2213610"/>
          </a:xfrm>
          <a:prstGeom prst="rect">
            <a:avLst/>
          </a:prstGeom>
        </p:spPr>
      </p:pic>
    </p:spTree>
    <p:extLst>
      <p:ext uri="{BB962C8B-B14F-4D97-AF65-F5344CB8AC3E}">
        <p14:creationId xmlns:p14="http://schemas.microsoft.com/office/powerpoint/2010/main" val="2523300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3.6	ESQUEMA DE BASE DE DATOS</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chemeClr val="bg1"/>
                </a:solidFill>
              </a:rPr>
              <a:t>3.5	JAVA SERVER FACES</a:t>
            </a:r>
          </a:p>
          <a:p>
            <a:pPr lvl="1">
              <a:lnSpc>
                <a:spcPct val="90000"/>
              </a:lnSpc>
            </a:pPr>
            <a:r>
              <a:rPr lang="es-ES" sz="1100" dirty="0">
                <a:solidFill>
                  <a:srgbClr val="FFFF00"/>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3"/>
            <a:ext cx="8413952" cy="4767943"/>
          </a:xfrm>
        </p:spPr>
        <p:txBody>
          <a:bodyPr vert="horz" lIns="91440" tIns="45720" rIns="91440" bIns="45720" rtlCol="0" anchor="ctr">
            <a:normAutofit fontScale="85000" lnSpcReduction="10000"/>
          </a:bodyPr>
          <a:lstStyle/>
          <a:p>
            <a:pPr marL="0" indent="0" algn="just">
              <a:lnSpc>
                <a:spcPct val="115000"/>
              </a:lnSpc>
              <a:spcBef>
                <a:spcPts val="0"/>
              </a:spcBef>
              <a:spcAft>
                <a:spcPts val="1000"/>
              </a:spcAft>
              <a:buNone/>
            </a:pPr>
            <a:r>
              <a:rPr lang="es-ES" dirty="0">
                <a:solidFill>
                  <a:schemeClr val="tx1"/>
                </a:solidFill>
              </a:rPr>
              <a:t>Un esquema de base de datos es la estructura lógica de una base de datos, que describe la organización de los datos y las relaciones entre ellos. Esquemas de bases de datos son utilizados para describir las tablas, campos, relaciones, restricciones y otros objetos en una base de datos.</a:t>
            </a:r>
          </a:p>
          <a:p>
            <a:pPr algn="just">
              <a:lnSpc>
                <a:spcPct val="115000"/>
              </a:lnSpc>
              <a:spcBef>
                <a:spcPts val="0"/>
              </a:spcBef>
              <a:spcAft>
                <a:spcPts val="1000"/>
              </a:spcAft>
              <a:buFont typeface="Wingdings" panose="05000000000000000000" pitchFamily="2" charset="2"/>
              <a:buChar char="§"/>
            </a:pPr>
            <a:r>
              <a:rPr lang="es-ES" dirty="0">
                <a:solidFill>
                  <a:schemeClr val="tx1"/>
                </a:solidFill>
              </a:rPr>
              <a:t>Un esquema de base de datos se compone de varios elementos fundamentales:</a:t>
            </a:r>
          </a:p>
          <a:p>
            <a:pPr algn="just">
              <a:lnSpc>
                <a:spcPct val="115000"/>
              </a:lnSpc>
              <a:spcBef>
                <a:spcPts val="0"/>
              </a:spcBef>
              <a:spcAft>
                <a:spcPts val="1000"/>
              </a:spcAft>
              <a:buFont typeface="Wingdings" panose="05000000000000000000" pitchFamily="2" charset="2"/>
              <a:buChar char="§"/>
            </a:pPr>
            <a:r>
              <a:rPr lang="es-ES" dirty="0">
                <a:solidFill>
                  <a:schemeClr val="tx1"/>
                </a:solidFill>
              </a:rPr>
              <a:t>Tablas: son las estructuras básicas de una base de datos, donde se almacenan los datos.</a:t>
            </a:r>
          </a:p>
          <a:p>
            <a:pPr algn="just">
              <a:lnSpc>
                <a:spcPct val="115000"/>
              </a:lnSpc>
              <a:spcBef>
                <a:spcPts val="0"/>
              </a:spcBef>
              <a:spcAft>
                <a:spcPts val="1000"/>
              </a:spcAft>
              <a:buFont typeface="Wingdings" panose="05000000000000000000" pitchFamily="2" charset="2"/>
              <a:buChar char="§"/>
            </a:pPr>
            <a:r>
              <a:rPr lang="es-ES" dirty="0">
                <a:solidFill>
                  <a:schemeClr val="tx1"/>
                </a:solidFill>
              </a:rPr>
              <a:t>Campos: son las columnas de las tablas, que describen las características de los datos almacenados.</a:t>
            </a:r>
          </a:p>
          <a:p>
            <a:pPr algn="just">
              <a:lnSpc>
                <a:spcPct val="115000"/>
              </a:lnSpc>
              <a:spcBef>
                <a:spcPts val="0"/>
              </a:spcBef>
              <a:spcAft>
                <a:spcPts val="1000"/>
              </a:spcAft>
              <a:buFont typeface="Wingdings" panose="05000000000000000000" pitchFamily="2" charset="2"/>
              <a:buChar char="§"/>
            </a:pPr>
            <a:r>
              <a:rPr lang="es-ES" dirty="0">
                <a:solidFill>
                  <a:schemeClr val="tx1"/>
                </a:solidFill>
              </a:rPr>
              <a:t>Claves: son las columnas o grupos de columnas que identifican de manera única una fila en una tabla.</a:t>
            </a:r>
          </a:p>
          <a:p>
            <a:pPr algn="just">
              <a:lnSpc>
                <a:spcPct val="115000"/>
              </a:lnSpc>
              <a:spcBef>
                <a:spcPts val="0"/>
              </a:spcBef>
              <a:spcAft>
                <a:spcPts val="1000"/>
              </a:spcAft>
              <a:buFont typeface="Wingdings" panose="05000000000000000000" pitchFamily="2" charset="2"/>
              <a:buChar char="§"/>
            </a:pPr>
            <a:r>
              <a:rPr lang="es-ES" dirty="0">
                <a:solidFill>
                  <a:schemeClr val="tx1"/>
                </a:solidFill>
              </a:rPr>
              <a:t>Restricciones: son reglas que se aplican a los datos en una tabla, como restricciones de clave principal, clave externa, valores únicos, etc.</a:t>
            </a:r>
          </a:p>
          <a:p>
            <a:pPr algn="just">
              <a:lnSpc>
                <a:spcPct val="115000"/>
              </a:lnSpc>
              <a:spcBef>
                <a:spcPts val="0"/>
              </a:spcBef>
              <a:spcAft>
                <a:spcPts val="1000"/>
              </a:spcAft>
              <a:buFont typeface="Wingdings" panose="05000000000000000000" pitchFamily="2" charset="2"/>
              <a:buChar char="§"/>
            </a:pPr>
            <a:r>
              <a:rPr lang="es-ES" dirty="0">
                <a:solidFill>
                  <a:schemeClr val="tx1"/>
                </a:solidFill>
              </a:rPr>
              <a:t>Vistas: son tablas virtuales que se crean a partir de una consulta SQL.</a:t>
            </a:r>
          </a:p>
          <a:p>
            <a:pPr algn="just">
              <a:lnSpc>
                <a:spcPct val="115000"/>
              </a:lnSpc>
              <a:spcBef>
                <a:spcPts val="0"/>
              </a:spcBef>
              <a:spcAft>
                <a:spcPts val="1000"/>
              </a:spcAft>
              <a:buFont typeface="Wingdings" panose="05000000000000000000" pitchFamily="2" charset="2"/>
              <a:buChar char="§"/>
            </a:pPr>
            <a:r>
              <a:rPr lang="es-ES" dirty="0">
                <a:solidFill>
                  <a:schemeClr val="tx1"/>
                </a:solidFill>
              </a:rPr>
              <a:t>Procedimientos almacenados: son conjuntos de instrucciones SQL que se ejecutan como una unidad.</a:t>
            </a:r>
          </a:p>
          <a:p>
            <a:pPr algn="just">
              <a:lnSpc>
                <a:spcPct val="115000"/>
              </a:lnSpc>
              <a:spcBef>
                <a:spcPts val="0"/>
              </a:spcBef>
              <a:spcAft>
                <a:spcPts val="1000"/>
              </a:spcAft>
              <a:buFont typeface="Wingdings" panose="05000000000000000000" pitchFamily="2" charset="2"/>
              <a:buChar char="§"/>
            </a:pPr>
            <a:r>
              <a:rPr lang="es-ES" dirty="0">
                <a:solidFill>
                  <a:schemeClr val="tx1"/>
                </a:solidFill>
              </a:rPr>
              <a:t>Índices: son estructuras que se utilizan para mejorar el rendimiento de las consultas a la base de datos.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15</a:t>
            </a:fld>
            <a:endParaRPr lang="en-US" sz="2800" dirty="0">
              <a:solidFill>
                <a:schemeClr val="bg1"/>
              </a:solidFill>
            </a:endParaRPr>
          </a:p>
        </p:txBody>
      </p:sp>
    </p:spTree>
    <p:extLst>
      <p:ext uri="{BB962C8B-B14F-4D97-AF65-F5344CB8AC3E}">
        <p14:creationId xmlns:p14="http://schemas.microsoft.com/office/powerpoint/2010/main" val="2035562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3.7	MODELOS RELACIONALES</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chemeClr val="bg1"/>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rgbClr val="FFFF00"/>
                </a:solidFill>
              </a:rPr>
              <a:t>3.7	</a:t>
            </a:r>
            <a:r>
              <a:rPr lang="es-EC" sz="1100" dirty="0">
                <a:solidFill>
                  <a:srgbClr val="FFFF00"/>
                </a:solidFill>
              </a:rPr>
              <a:t>MODELOS RELACIONALES</a:t>
            </a:r>
            <a:endParaRPr lang="en-US" sz="1100" dirty="0">
              <a:solidFill>
                <a:srgbClr val="FFFF00"/>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3"/>
            <a:ext cx="8413952" cy="3869871"/>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Los modelos relacionales son una forma de representar datos en un sistema de bases de datos relacional (</a:t>
            </a:r>
            <a:r>
              <a:rPr lang="es-ES" dirty="0" err="1">
                <a:solidFill>
                  <a:schemeClr val="tx1"/>
                </a:solidFill>
              </a:rPr>
              <a:t>Rodriguez</a:t>
            </a:r>
            <a:r>
              <a:rPr lang="es-ES" dirty="0">
                <a:solidFill>
                  <a:schemeClr val="tx1"/>
                </a:solidFill>
              </a:rPr>
              <a:t>, 2021). Estos modelos se dividen en tres categorías: el modelo conceptual, el modelo lógico y el modelo físico.</a:t>
            </a:r>
          </a:p>
          <a:p>
            <a:pPr marL="0" indent="0" algn="just">
              <a:lnSpc>
                <a:spcPct val="115000"/>
              </a:lnSpc>
              <a:spcBef>
                <a:spcPts val="0"/>
              </a:spcBef>
              <a:spcAft>
                <a:spcPts val="1000"/>
              </a:spcAft>
              <a:buNone/>
            </a:pPr>
            <a:r>
              <a:rPr lang="es-ES" dirty="0">
                <a:solidFill>
                  <a:schemeClr val="tx1"/>
                </a:solidFill>
              </a:rPr>
              <a:t>El modelo conceptual es el más alto nivel y se utiliza para describir los datos desde un punto de vista independiente del sistema. Es una representación independiente de los datos y describe las entidades y las relaciones entre ellas. El modelo lógico es un poco más específico y describe cómo los datos se relacionan en el sistema de bases de datos. Se utiliza para describir la estructura de las tablas y las relaciones entre ellas. El modelo físico es el más específico y describe cómo los datos se almacenan en el sistema. Incluye detalles como el tipo de almacenamiento y los índices utilizados para optimizar las consultas.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16</a:t>
            </a:fld>
            <a:endParaRPr lang="en-US" sz="2800" dirty="0">
              <a:solidFill>
                <a:schemeClr val="bg1"/>
              </a:solidFill>
            </a:endParaRPr>
          </a:p>
        </p:txBody>
      </p:sp>
    </p:spTree>
    <p:extLst>
      <p:ext uri="{BB962C8B-B14F-4D97-AF65-F5344CB8AC3E}">
        <p14:creationId xmlns:p14="http://schemas.microsoft.com/office/powerpoint/2010/main" val="1762887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fr-FR" dirty="0"/>
              <a:t>3.8	SESSION BEANS Y ENTERPRISE JAVA BEANS</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chemeClr val="bg1"/>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rgbClr val="FFFF00"/>
                </a:solidFill>
              </a:rPr>
              <a:t>3.8	</a:t>
            </a:r>
            <a:r>
              <a:rPr lang="es-EC" sz="1100" dirty="0">
                <a:solidFill>
                  <a:srgbClr val="FFFF00"/>
                </a:solidFill>
              </a:rPr>
              <a:t>SESSION BEANS Y EJB</a:t>
            </a:r>
            <a:endParaRPr lang="en-US" sz="1100" dirty="0">
              <a:solidFill>
                <a:srgbClr val="FFFF00"/>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3"/>
            <a:ext cx="8413952" cy="3869871"/>
          </a:xfrm>
        </p:spPr>
        <p:txBody>
          <a:bodyPr vert="horz" lIns="91440" tIns="45720" rIns="91440" bIns="45720" rtlCol="0" anchor="ctr">
            <a:normAutofit fontScale="85000" lnSpcReduction="20000"/>
          </a:bodyPr>
          <a:lstStyle/>
          <a:p>
            <a:pPr marL="0" indent="0" algn="just">
              <a:lnSpc>
                <a:spcPct val="115000"/>
              </a:lnSpc>
              <a:spcBef>
                <a:spcPts val="0"/>
              </a:spcBef>
              <a:spcAft>
                <a:spcPts val="1000"/>
              </a:spcAft>
              <a:buNone/>
            </a:pPr>
            <a:r>
              <a:rPr lang="es-ES" dirty="0">
                <a:solidFill>
                  <a:schemeClr val="tx1"/>
                </a:solidFill>
              </a:rPr>
              <a:t>Session </a:t>
            </a:r>
            <a:r>
              <a:rPr lang="es-ES" dirty="0" err="1">
                <a:solidFill>
                  <a:schemeClr val="tx1"/>
                </a:solidFill>
              </a:rPr>
              <a:t>Beans</a:t>
            </a:r>
            <a:r>
              <a:rPr lang="es-ES" dirty="0">
                <a:solidFill>
                  <a:schemeClr val="tx1"/>
                </a:solidFill>
              </a:rPr>
              <a:t>, </a:t>
            </a:r>
            <a:r>
              <a:rPr lang="es-ES" dirty="0" err="1">
                <a:solidFill>
                  <a:schemeClr val="tx1"/>
                </a:solidFill>
              </a:rPr>
              <a:t>Managed</a:t>
            </a:r>
            <a:r>
              <a:rPr lang="es-ES" dirty="0">
                <a:solidFill>
                  <a:schemeClr val="tx1"/>
                </a:solidFill>
              </a:rPr>
              <a:t> </a:t>
            </a:r>
            <a:r>
              <a:rPr lang="es-ES" dirty="0" err="1">
                <a:solidFill>
                  <a:schemeClr val="tx1"/>
                </a:solidFill>
              </a:rPr>
              <a:t>Beans</a:t>
            </a:r>
            <a:r>
              <a:rPr lang="es-ES" dirty="0">
                <a:solidFill>
                  <a:schemeClr val="tx1"/>
                </a:solidFill>
              </a:rPr>
              <a:t> y Enterprise Java </a:t>
            </a:r>
            <a:r>
              <a:rPr lang="es-ES" dirty="0" err="1">
                <a:solidFill>
                  <a:schemeClr val="tx1"/>
                </a:solidFill>
              </a:rPr>
              <a:t>Beans</a:t>
            </a:r>
            <a:r>
              <a:rPr lang="es-ES" dirty="0">
                <a:solidFill>
                  <a:schemeClr val="tx1"/>
                </a:solidFill>
              </a:rPr>
              <a:t> son todos tipos de </a:t>
            </a:r>
            <a:r>
              <a:rPr lang="es-ES" dirty="0" err="1">
                <a:solidFill>
                  <a:schemeClr val="tx1"/>
                </a:solidFill>
              </a:rPr>
              <a:t>beans</a:t>
            </a:r>
            <a:r>
              <a:rPr lang="es-ES" dirty="0">
                <a:solidFill>
                  <a:schemeClr val="tx1"/>
                </a:solidFill>
              </a:rPr>
              <a:t> en Java Enterprise </a:t>
            </a:r>
            <a:r>
              <a:rPr lang="es-ES" dirty="0" err="1">
                <a:solidFill>
                  <a:schemeClr val="tx1"/>
                </a:solidFill>
              </a:rPr>
              <a:t>Edition</a:t>
            </a:r>
            <a:r>
              <a:rPr lang="es-ES" dirty="0">
                <a:solidFill>
                  <a:schemeClr val="tx1"/>
                </a:solidFill>
              </a:rPr>
              <a:t> (Java EE) que se utilizan para diferentes propósitos en una aplicación (Álvarez, 2021). Sin embargo, tienen características y comportamientos diferentes.</a:t>
            </a:r>
          </a:p>
          <a:p>
            <a:pPr algn="just">
              <a:lnSpc>
                <a:spcPct val="115000"/>
              </a:lnSpc>
              <a:spcBef>
                <a:spcPts val="0"/>
              </a:spcBef>
              <a:spcAft>
                <a:spcPts val="1000"/>
              </a:spcAft>
            </a:pPr>
            <a:r>
              <a:rPr lang="es-ES" dirty="0">
                <a:solidFill>
                  <a:schemeClr val="tx1"/>
                </a:solidFill>
              </a:rPr>
              <a:t>Session </a:t>
            </a:r>
            <a:r>
              <a:rPr lang="es-ES" dirty="0" err="1">
                <a:solidFill>
                  <a:schemeClr val="tx1"/>
                </a:solidFill>
              </a:rPr>
              <a:t>Beans</a:t>
            </a:r>
            <a:r>
              <a:rPr lang="es-ES" dirty="0">
                <a:solidFill>
                  <a:schemeClr val="tx1"/>
                </a:solidFill>
              </a:rPr>
              <a:t>: Son </a:t>
            </a:r>
            <a:r>
              <a:rPr lang="es-ES" dirty="0" err="1">
                <a:solidFill>
                  <a:schemeClr val="tx1"/>
                </a:solidFill>
              </a:rPr>
              <a:t>beans</a:t>
            </a:r>
            <a:r>
              <a:rPr lang="es-ES" dirty="0">
                <a:solidFill>
                  <a:schemeClr val="tx1"/>
                </a:solidFill>
              </a:rPr>
              <a:t> que representan la lógica de negocio de una aplicación. Se ejecutan en un servidor de aplicaciones y se utilizan para implementar la lógica de negocio de una aplicación, como la validación de datos, la conexión a una base de datos y la realización de cálculos. Existen dos tipos principales de </a:t>
            </a:r>
            <a:r>
              <a:rPr lang="es-ES" dirty="0" err="1">
                <a:solidFill>
                  <a:schemeClr val="tx1"/>
                </a:solidFill>
              </a:rPr>
              <a:t>session</a:t>
            </a:r>
            <a:r>
              <a:rPr lang="es-ES" dirty="0">
                <a:solidFill>
                  <a:schemeClr val="tx1"/>
                </a:solidFill>
              </a:rPr>
              <a:t> </a:t>
            </a:r>
            <a:r>
              <a:rPr lang="es-ES" dirty="0" err="1">
                <a:solidFill>
                  <a:schemeClr val="tx1"/>
                </a:solidFill>
              </a:rPr>
              <a:t>beans</a:t>
            </a:r>
            <a:r>
              <a:rPr lang="es-ES" dirty="0">
                <a:solidFill>
                  <a:schemeClr val="tx1"/>
                </a:solidFill>
              </a:rPr>
              <a:t>: los </a:t>
            </a:r>
            <a:r>
              <a:rPr lang="es-ES" dirty="0" err="1">
                <a:solidFill>
                  <a:schemeClr val="tx1"/>
                </a:solidFill>
              </a:rPr>
              <a:t>session</a:t>
            </a:r>
            <a:r>
              <a:rPr lang="es-ES" dirty="0">
                <a:solidFill>
                  <a:schemeClr val="tx1"/>
                </a:solidFill>
              </a:rPr>
              <a:t> </a:t>
            </a:r>
            <a:r>
              <a:rPr lang="es-ES" dirty="0" err="1">
                <a:solidFill>
                  <a:schemeClr val="tx1"/>
                </a:solidFill>
              </a:rPr>
              <a:t>beans</a:t>
            </a:r>
            <a:r>
              <a:rPr lang="es-ES" dirty="0">
                <a:solidFill>
                  <a:schemeClr val="tx1"/>
                </a:solidFill>
              </a:rPr>
              <a:t> </a:t>
            </a:r>
            <a:r>
              <a:rPr lang="es-ES" dirty="0" err="1">
                <a:solidFill>
                  <a:schemeClr val="tx1"/>
                </a:solidFill>
              </a:rPr>
              <a:t>stateless</a:t>
            </a:r>
            <a:r>
              <a:rPr lang="es-ES" dirty="0">
                <a:solidFill>
                  <a:schemeClr val="tx1"/>
                </a:solidFill>
              </a:rPr>
              <a:t> y los </a:t>
            </a:r>
            <a:r>
              <a:rPr lang="es-ES" dirty="0" err="1">
                <a:solidFill>
                  <a:schemeClr val="tx1"/>
                </a:solidFill>
              </a:rPr>
              <a:t>session</a:t>
            </a:r>
            <a:r>
              <a:rPr lang="es-ES" dirty="0">
                <a:solidFill>
                  <a:schemeClr val="tx1"/>
                </a:solidFill>
              </a:rPr>
              <a:t> </a:t>
            </a:r>
            <a:r>
              <a:rPr lang="es-ES" dirty="0" err="1">
                <a:solidFill>
                  <a:schemeClr val="tx1"/>
                </a:solidFill>
              </a:rPr>
              <a:t>beans</a:t>
            </a:r>
            <a:r>
              <a:rPr lang="es-ES" dirty="0">
                <a:solidFill>
                  <a:schemeClr val="tx1"/>
                </a:solidFill>
              </a:rPr>
              <a:t> </a:t>
            </a:r>
            <a:r>
              <a:rPr lang="es-ES" dirty="0" err="1">
                <a:solidFill>
                  <a:schemeClr val="tx1"/>
                </a:solidFill>
              </a:rPr>
              <a:t>stateful</a:t>
            </a:r>
            <a:r>
              <a:rPr lang="es-ES" dirty="0">
                <a:solidFill>
                  <a:schemeClr val="tx1"/>
                </a:solidFill>
              </a:rPr>
              <a:t>.</a:t>
            </a:r>
          </a:p>
          <a:p>
            <a:pPr algn="just">
              <a:lnSpc>
                <a:spcPct val="115000"/>
              </a:lnSpc>
              <a:spcBef>
                <a:spcPts val="0"/>
              </a:spcBef>
              <a:spcAft>
                <a:spcPts val="1000"/>
              </a:spcAft>
            </a:pPr>
            <a:r>
              <a:rPr lang="es-ES" dirty="0" err="1">
                <a:solidFill>
                  <a:schemeClr val="tx1"/>
                </a:solidFill>
              </a:rPr>
              <a:t>Managed</a:t>
            </a:r>
            <a:r>
              <a:rPr lang="es-ES" dirty="0">
                <a:solidFill>
                  <a:schemeClr val="tx1"/>
                </a:solidFill>
              </a:rPr>
              <a:t> </a:t>
            </a:r>
            <a:r>
              <a:rPr lang="es-ES" dirty="0" err="1">
                <a:solidFill>
                  <a:schemeClr val="tx1"/>
                </a:solidFill>
              </a:rPr>
              <a:t>Beans</a:t>
            </a:r>
            <a:r>
              <a:rPr lang="es-ES" dirty="0">
                <a:solidFill>
                  <a:schemeClr val="tx1"/>
                </a:solidFill>
              </a:rPr>
              <a:t>: Son </a:t>
            </a:r>
            <a:r>
              <a:rPr lang="es-ES" dirty="0" err="1">
                <a:solidFill>
                  <a:schemeClr val="tx1"/>
                </a:solidFill>
              </a:rPr>
              <a:t>beans</a:t>
            </a:r>
            <a:r>
              <a:rPr lang="es-ES" dirty="0">
                <a:solidFill>
                  <a:schemeClr val="tx1"/>
                </a:solidFill>
              </a:rPr>
              <a:t> que representan componentes de la interfaz de usuario de una aplicación. Son similares a los </a:t>
            </a:r>
            <a:r>
              <a:rPr lang="es-ES" dirty="0" err="1">
                <a:solidFill>
                  <a:schemeClr val="tx1"/>
                </a:solidFill>
              </a:rPr>
              <a:t>session</a:t>
            </a:r>
            <a:r>
              <a:rPr lang="es-ES" dirty="0">
                <a:solidFill>
                  <a:schemeClr val="tx1"/>
                </a:solidFill>
              </a:rPr>
              <a:t> </a:t>
            </a:r>
            <a:r>
              <a:rPr lang="es-ES" dirty="0" err="1">
                <a:solidFill>
                  <a:schemeClr val="tx1"/>
                </a:solidFill>
              </a:rPr>
              <a:t>beans</a:t>
            </a:r>
            <a:r>
              <a:rPr lang="es-ES" dirty="0">
                <a:solidFill>
                  <a:schemeClr val="tx1"/>
                </a:solidFill>
              </a:rPr>
              <a:t>, pero se utilizan para implementar la lógica de presentación en lugar de la lógica de negocio. Los </a:t>
            </a:r>
            <a:r>
              <a:rPr lang="es-ES" dirty="0" err="1">
                <a:solidFill>
                  <a:schemeClr val="tx1"/>
                </a:solidFill>
              </a:rPr>
              <a:t>managed</a:t>
            </a:r>
            <a:r>
              <a:rPr lang="es-ES" dirty="0">
                <a:solidFill>
                  <a:schemeClr val="tx1"/>
                </a:solidFill>
              </a:rPr>
              <a:t> </a:t>
            </a:r>
            <a:r>
              <a:rPr lang="es-ES" dirty="0" err="1">
                <a:solidFill>
                  <a:schemeClr val="tx1"/>
                </a:solidFill>
              </a:rPr>
              <a:t>beans</a:t>
            </a:r>
            <a:r>
              <a:rPr lang="es-ES" dirty="0">
                <a:solidFill>
                  <a:schemeClr val="tx1"/>
                </a:solidFill>
              </a:rPr>
              <a:t> se utilizan comúnmente para implementar el controlador en un patrón de diseño de arquitectura Modelo-Vista-Controlador (MVC).</a:t>
            </a:r>
          </a:p>
          <a:p>
            <a:pPr algn="just">
              <a:lnSpc>
                <a:spcPct val="115000"/>
              </a:lnSpc>
              <a:spcBef>
                <a:spcPts val="0"/>
              </a:spcBef>
              <a:spcAft>
                <a:spcPts val="1000"/>
              </a:spcAft>
            </a:pPr>
            <a:r>
              <a:rPr lang="es-ES" dirty="0">
                <a:solidFill>
                  <a:schemeClr val="tx1"/>
                </a:solidFill>
              </a:rPr>
              <a:t>Enterprise Java </a:t>
            </a:r>
            <a:r>
              <a:rPr lang="es-ES" dirty="0" err="1">
                <a:solidFill>
                  <a:schemeClr val="tx1"/>
                </a:solidFill>
              </a:rPr>
              <a:t>Beans</a:t>
            </a:r>
            <a:r>
              <a:rPr lang="es-ES" dirty="0">
                <a:solidFill>
                  <a:schemeClr val="tx1"/>
                </a:solidFill>
              </a:rPr>
              <a:t> (</a:t>
            </a:r>
            <a:r>
              <a:rPr lang="es-ES" dirty="0" err="1">
                <a:solidFill>
                  <a:schemeClr val="tx1"/>
                </a:solidFill>
              </a:rPr>
              <a:t>EJBs</a:t>
            </a:r>
            <a:r>
              <a:rPr lang="es-ES" dirty="0">
                <a:solidFill>
                  <a:schemeClr val="tx1"/>
                </a:solidFill>
              </a:rPr>
              <a:t>): son una de las tecnologías de Java para desarrollar aplicaciones empresariales. </a:t>
            </a:r>
            <a:r>
              <a:rPr lang="es-ES" dirty="0" err="1">
                <a:solidFill>
                  <a:schemeClr val="tx1"/>
                </a:solidFill>
              </a:rPr>
              <a:t>EJBs</a:t>
            </a:r>
            <a:r>
              <a:rPr lang="es-ES" dirty="0">
                <a:solidFill>
                  <a:schemeClr val="tx1"/>
                </a:solidFill>
              </a:rPr>
              <a:t> son componentes de software que se ejecutan en un contenedor de EJB y se utilizan para implementar la lógica de negocio de una aplicación. Los </a:t>
            </a:r>
            <a:r>
              <a:rPr lang="es-ES" dirty="0" err="1">
                <a:solidFill>
                  <a:schemeClr val="tx1"/>
                </a:solidFill>
              </a:rPr>
              <a:t>EJBs</a:t>
            </a:r>
            <a:r>
              <a:rPr lang="es-ES" dirty="0">
                <a:solidFill>
                  <a:schemeClr val="tx1"/>
                </a:solidFill>
              </a:rPr>
              <a:t> incluyen </a:t>
            </a:r>
            <a:r>
              <a:rPr lang="es-ES" dirty="0" err="1">
                <a:solidFill>
                  <a:schemeClr val="tx1"/>
                </a:solidFill>
              </a:rPr>
              <a:t>session</a:t>
            </a:r>
            <a:r>
              <a:rPr lang="es-ES" dirty="0">
                <a:solidFill>
                  <a:schemeClr val="tx1"/>
                </a:solidFill>
              </a:rPr>
              <a:t> </a:t>
            </a:r>
            <a:r>
              <a:rPr lang="es-ES" dirty="0" err="1">
                <a:solidFill>
                  <a:schemeClr val="tx1"/>
                </a:solidFill>
              </a:rPr>
              <a:t>beans</a:t>
            </a:r>
            <a:r>
              <a:rPr lang="es-ES" dirty="0">
                <a:solidFill>
                  <a:schemeClr val="tx1"/>
                </a:solidFill>
              </a:rPr>
              <a:t> y </a:t>
            </a:r>
            <a:r>
              <a:rPr lang="es-ES" dirty="0" err="1">
                <a:solidFill>
                  <a:schemeClr val="tx1"/>
                </a:solidFill>
              </a:rPr>
              <a:t>message-driven</a:t>
            </a:r>
            <a:r>
              <a:rPr lang="es-ES" dirty="0">
                <a:solidFill>
                  <a:schemeClr val="tx1"/>
                </a:solidFill>
              </a:rPr>
              <a:t> </a:t>
            </a:r>
            <a:r>
              <a:rPr lang="es-ES" dirty="0" err="1">
                <a:solidFill>
                  <a:schemeClr val="tx1"/>
                </a:solidFill>
              </a:rPr>
              <a:t>beans</a:t>
            </a:r>
            <a:r>
              <a:rPr lang="es-ES" dirty="0">
                <a:solidFill>
                  <a:schemeClr val="tx1"/>
                </a:solidFill>
              </a:rPr>
              <a:t>, que se utilizan para implementar la lógica de negocio asíncrona.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17</a:t>
            </a:fld>
            <a:endParaRPr lang="en-US" sz="2800" dirty="0">
              <a:solidFill>
                <a:schemeClr val="bg1"/>
              </a:solidFill>
            </a:endParaRPr>
          </a:p>
        </p:txBody>
      </p:sp>
    </p:spTree>
    <p:extLst>
      <p:ext uri="{BB962C8B-B14F-4D97-AF65-F5344CB8AC3E}">
        <p14:creationId xmlns:p14="http://schemas.microsoft.com/office/powerpoint/2010/main" val="3912747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fr-FR" dirty="0"/>
              <a:t>3.9	CONTEXTOS E INYECCIÓN DE DEPENDENCIAS</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chemeClr val="bg1"/>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rgbClr val="FFFF00"/>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2302328"/>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El Contexto y la Inyección de Dependencias (CDI) es una característica clave de Java EE que proporciona un marco para la inyección de dependencias entre componentes de una aplicación (Medina, 2021). Un componente puede ser cualquier clase que sea gerenciada por el contenedor de aplicaciones, como un Servlet, un </a:t>
            </a:r>
            <a:r>
              <a:rPr lang="es-ES" dirty="0" err="1">
                <a:solidFill>
                  <a:schemeClr val="tx1"/>
                </a:solidFill>
              </a:rPr>
              <a:t>Bean</a:t>
            </a:r>
            <a:r>
              <a:rPr lang="es-ES" dirty="0">
                <a:solidFill>
                  <a:schemeClr val="tx1"/>
                </a:solidFill>
              </a:rPr>
              <a:t> de sesión o un </a:t>
            </a:r>
            <a:r>
              <a:rPr lang="es-ES" dirty="0" err="1">
                <a:solidFill>
                  <a:schemeClr val="tx1"/>
                </a:solidFill>
              </a:rPr>
              <a:t>Bean</a:t>
            </a:r>
            <a:r>
              <a:rPr lang="es-ES" dirty="0">
                <a:solidFill>
                  <a:schemeClr val="tx1"/>
                </a:solidFill>
              </a:rPr>
              <a:t> de entidad. Los componentes pueden depender de otros servicios o recursos para realizar su trabajo. En lugar de crear estas dependencias manualmente, el CDI proporciona un mecanismo para inyectarlas automáticamente en el componente que las necesita.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18</a:t>
            </a:fld>
            <a:endParaRPr lang="en-US" sz="2800" dirty="0">
              <a:solidFill>
                <a:schemeClr val="bg1"/>
              </a:solidFill>
            </a:endParaRPr>
          </a:p>
        </p:txBody>
      </p:sp>
      <p:pic>
        <p:nvPicPr>
          <p:cNvPr id="3" name="Picture 14" descr="DESARROLLA SOFTWARE: JSF con CDI - Parte I">
            <a:extLst>
              <a:ext uri="{FF2B5EF4-FFF2-40B4-BE49-F238E27FC236}">
                <a16:creationId xmlns:a16="http://schemas.microsoft.com/office/drawing/2014/main" id="{7CE78C7A-85DC-BF31-F277-45B93664CB1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99374" y="4425189"/>
            <a:ext cx="3577590" cy="2219960"/>
          </a:xfrm>
          <a:prstGeom prst="rect">
            <a:avLst/>
          </a:prstGeom>
          <a:noFill/>
          <a:ln>
            <a:noFill/>
          </a:ln>
        </p:spPr>
      </p:pic>
    </p:spTree>
    <p:extLst>
      <p:ext uri="{BB962C8B-B14F-4D97-AF65-F5344CB8AC3E}">
        <p14:creationId xmlns:p14="http://schemas.microsoft.com/office/powerpoint/2010/main" val="2156083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fr-FR" dirty="0"/>
              <a:t>3.10	ARCHIVO FACES-CONFIG.XML</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chemeClr val="bg1"/>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rgbClr val="FFFF00"/>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2302328"/>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La configuración de archivo faces-config.xml es un archivo de configuración utilizado en aplicaciones </a:t>
            </a:r>
            <a:r>
              <a:rPr lang="es-ES" dirty="0" err="1">
                <a:solidFill>
                  <a:schemeClr val="tx1"/>
                </a:solidFill>
              </a:rPr>
              <a:t>JavaServer</a:t>
            </a:r>
            <a:r>
              <a:rPr lang="es-ES" dirty="0">
                <a:solidFill>
                  <a:schemeClr val="tx1"/>
                </a:solidFill>
              </a:rPr>
              <a:t> Faces (JSF) (IBM, 2022). Se utiliza para especificar la configuración de nivel de aplicación para una aplicación JSF, como la definición de componentes personalizados, controladores de navegación y validadores. También se puede utilizar para configurar proveedores de recursos y conversores de tipos de datos. El archivo faces-config.xml debe estar ubicado en el directorio WEB-INF de una aplicación JSF.</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19</a:t>
            </a:fld>
            <a:endParaRPr lang="en-US" sz="2800" dirty="0">
              <a:solidFill>
                <a:schemeClr val="bg1"/>
              </a:solidFill>
            </a:endParaRPr>
          </a:p>
        </p:txBody>
      </p:sp>
      <p:pic>
        <p:nvPicPr>
          <p:cNvPr id="4" name="Picture 3" descr="Web Application Development: Configuring JSF Projects">
            <a:extLst>
              <a:ext uri="{FF2B5EF4-FFF2-40B4-BE49-F238E27FC236}">
                <a16:creationId xmlns:a16="http://schemas.microsoft.com/office/drawing/2014/main" id="{089BB00F-B89C-8E64-A457-515C58951EC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93609" y="4672633"/>
            <a:ext cx="4389120" cy="150114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711296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Marcador de contenido 2">
            <a:extLst>
              <a:ext uri="{FF2B5EF4-FFF2-40B4-BE49-F238E27FC236}">
                <a16:creationId xmlns:a16="http://schemas.microsoft.com/office/drawing/2014/main" id="{7A39ECEA-994A-44EA-8958-E37D54DBA968}"/>
              </a:ext>
            </a:extLst>
          </p:cNvPr>
          <p:cNvSpPr>
            <a:spLocks noGrp="1"/>
          </p:cNvSpPr>
          <p:nvPr>
            <p:ph idx="1"/>
          </p:nvPr>
        </p:nvSpPr>
        <p:spPr>
          <a:xfrm>
            <a:off x="442378" y="614406"/>
            <a:ext cx="3707476" cy="5611772"/>
          </a:xfrm>
        </p:spPr>
        <p:txBody>
          <a:bodyPr>
            <a:noAutofit/>
          </a:body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lvl="1">
              <a:lnSpc>
                <a:spcPct val="90000"/>
              </a:lnSpc>
            </a:pPr>
            <a:r>
              <a:rPr lang="es-ES" sz="1100" dirty="0">
                <a:solidFill>
                  <a:schemeClr val="bg1"/>
                </a:solidFill>
              </a:rPr>
              <a:t>2.1.	OBJETIVO GENERAL</a:t>
            </a:r>
          </a:p>
          <a:p>
            <a:pPr lvl="1">
              <a:lnSpc>
                <a:spcPct val="90000"/>
              </a:lnSpc>
            </a:pPr>
            <a:r>
              <a:rPr lang="es-ES" sz="1100" dirty="0">
                <a:solidFill>
                  <a:schemeClr val="bg1"/>
                </a:solidFill>
              </a:rPr>
              <a:t>2.2.	OBJETIVOS ESPECÍFICOS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ENTITY CLASSES FROM DATABASE CON APACHE NETBEANS</a:t>
            </a:r>
          </a:p>
          <a:p>
            <a:pPr lvl="1">
              <a:lnSpc>
                <a:spcPct val="90000"/>
              </a:lnSpc>
            </a:pPr>
            <a:r>
              <a:rPr lang="es-ES" sz="1100" dirty="0">
                <a:solidFill>
                  <a:schemeClr val="bg1"/>
                </a:solidFill>
              </a:rPr>
              <a:t>3.3	JSF PAGES FROM ENTITY CLASSES CON APACHE NETBEANS</a:t>
            </a:r>
          </a:p>
          <a:p>
            <a:pPr lvl="1">
              <a:lnSpc>
                <a:spcPct val="90000"/>
              </a:lnSpc>
            </a:pPr>
            <a:r>
              <a:rPr lang="es-ES" sz="1100" dirty="0">
                <a:solidFill>
                  <a:schemeClr val="bg1"/>
                </a:solidFill>
              </a:rPr>
              <a:t>3.4	JPA CONTROLLER CLASSES FROM ENTITY CLASSES</a:t>
            </a:r>
          </a:p>
          <a:p>
            <a:pPr lvl="1">
              <a:lnSpc>
                <a:spcPct val="90000"/>
              </a:lnSpc>
            </a:pPr>
            <a:r>
              <a:rPr lang="es-ES" sz="1100" dirty="0">
                <a:solidFill>
                  <a:schemeClr val="bg1"/>
                </a:solidFill>
              </a:rPr>
              <a:t>3.5	JAVA SERVER FACES (JSF)</a:t>
            </a:r>
          </a:p>
          <a:p>
            <a:pPr lvl="1">
              <a:lnSpc>
                <a:spcPct val="90000"/>
              </a:lnSpc>
            </a:pPr>
            <a:r>
              <a:rPr lang="es-ES" sz="1100" dirty="0">
                <a:solidFill>
                  <a:schemeClr val="bg1"/>
                </a:solidFill>
              </a:rPr>
              <a:t>3.6	PRIMEFACES</a:t>
            </a:r>
          </a:p>
          <a:p>
            <a:pPr lvl="1">
              <a:lnSpc>
                <a:spcPct val="90000"/>
              </a:lnSpc>
            </a:pPr>
            <a:r>
              <a:rPr lang="es-ES" sz="1100" dirty="0">
                <a:solidFill>
                  <a:schemeClr val="bg1"/>
                </a:solidFill>
              </a:rPr>
              <a:t>3.7	MARCO DE PÁGINA</a:t>
            </a:r>
          </a:p>
          <a:p>
            <a:pPr lvl="1">
              <a:lnSpc>
                <a:spcPct val="90000"/>
              </a:lnSpc>
            </a:pPr>
            <a:r>
              <a:rPr lang="es-ES" sz="1100" dirty="0">
                <a:solidFill>
                  <a:schemeClr val="bg1"/>
                </a:solidFill>
              </a:rPr>
              <a:t>3.8	MARCO DE PÁGINA CON JSF Y PRIMEFACES</a:t>
            </a:r>
          </a:p>
          <a:p>
            <a:pPr lvl="1">
              <a:lnSpc>
                <a:spcPct val="90000"/>
              </a:lnSpc>
            </a:pPr>
            <a:r>
              <a:rPr lang="es-ES" sz="1100" dirty="0">
                <a:solidFill>
                  <a:schemeClr val="bg1"/>
                </a:solidFill>
              </a:rPr>
              <a:t>3.9	ESQUEMA DE BASE DE DATOS</a:t>
            </a:r>
          </a:p>
          <a:p>
            <a:pPr lvl="1">
              <a:lnSpc>
                <a:spcPct val="90000"/>
              </a:lnSpc>
            </a:pPr>
            <a:r>
              <a:rPr lang="es-ES" sz="1100" dirty="0">
                <a:solidFill>
                  <a:schemeClr val="bg1"/>
                </a:solidFill>
              </a:rPr>
              <a:t>3.10	MODELOS RELACIONALES</a:t>
            </a:r>
          </a:p>
          <a:p>
            <a:pPr lvl="1">
              <a:lnSpc>
                <a:spcPct val="90000"/>
              </a:lnSpc>
            </a:pPr>
            <a:r>
              <a:rPr lang="es-ES" sz="1100" dirty="0">
                <a:solidFill>
                  <a:schemeClr val="bg1"/>
                </a:solidFill>
              </a:rPr>
              <a:t>3.11	SESSION BEANS Y ENTERPRISE JAVA BEANS</a:t>
            </a:r>
            <a:endParaRPr lang="en-US" sz="1100" dirty="0">
              <a:solidFill>
                <a:schemeClr val="bg1"/>
              </a:solidFill>
            </a:endParaRPr>
          </a:p>
        </p:txBody>
      </p:sp>
      <p:pic>
        <p:nvPicPr>
          <p:cNvPr id="5" name="Picture 2" descr="Resultado de imagen para AGENDA PNG">
            <a:extLst>
              <a:ext uri="{FF2B5EF4-FFF2-40B4-BE49-F238E27FC236}">
                <a16:creationId xmlns:a16="http://schemas.microsoft.com/office/drawing/2014/main" id="{65EBAD2C-103F-4596-964B-B9C65A21B10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91522" y="1935576"/>
            <a:ext cx="6489819" cy="3007477"/>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B2B18D2E-2C21-F0CD-4FF5-BE549DEE575E}"/>
              </a:ext>
            </a:extLst>
          </p:cNvPr>
          <p:cNvSpPr>
            <a:spLocks noGrp="1"/>
          </p:cNvSpPr>
          <p:nvPr>
            <p:ph type="sldNum" sz="quarter" idx="12"/>
          </p:nvPr>
        </p:nvSpPr>
        <p:spPr>
          <a:xfrm>
            <a:off x="11089445" y="6443244"/>
            <a:ext cx="1052508" cy="365125"/>
          </a:xfrm>
        </p:spPr>
        <p:txBody>
          <a:bodyPr vert="horz" lIns="91440" tIns="45720" rIns="91440" bIns="45720" rtlCol="0" anchor="ctr"/>
          <a:lstStyle/>
          <a:p>
            <a:fld id="{D57F1E4F-1CFF-5643-939E-217C01CDF565}" type="slidenum">
              <a:rPr lang="en-US" sz="2800" smtClean="0">
                <a:solidFill>
                  <a:schemeClr val="tx1"/>
                </a:solidFill>
              </a:rPr>
              <a:pPr/>
              <a:t>2</a:t>
            </a:fld>
            <a:endParaRPr lang="en-US" sz="2800" dirty="0">
              <a:solidFill>
                <a:schemeClr val="tx1"/>
              </a:solidFill>
            </a:endParaRPr>
          </a:p>
        </p:txBody>
      </p:sp>
    </p:spTree>
    <p:extLst>
      <p:ext uri="{BB962C8B-B14F-4D97-AF65-F5344CB8AC3E}">
        <p14:creationId xmlns:p14="http://schemas.microsoft.com/office/powerpoint/2010/main" val="1395632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S" dirty="0"/>
              <a:t>3.11	ENCRIPTACIÓN SHA1 PARA CONTRASEÑAS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chemeClr val="bg1"/>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rgbClr val="FFFF00"/>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1518556"/>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La encriptación SHA-1 se utiliza a menudo para encriptar contraseñas debido a su capacidad para generar un valor de hash único para una entrada dada (García, 2017). Al guardar las contraseñas encriptadas en lugar de guardar las contraseñas en texto plano, se protege la información de las contraseñas de posibles ataques de base de datos.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20</a:t>
            </a:fld>
            <a:endParaRPr lang="en-US" sz="2800" dirty="0">
              <a:solidFill>
                <a:schemeClr val="bg1"/>
              </a:solidFill>
            </a:endParaRPr>
          </a:p>
        </p:txBody>
      </p:sp>
      <p:pic>
        <p:nvPicPr>
          <p:cNvPr id="3" name="Picture 4" descr="sha-1-cifrado-roto">
            <a:extLst>
              <a:ext uri="{FF2B5EF4-FFF2-40B4-BE49-F238E27FC236}">
                <a16:creationId xmlns:a16="http://schemas.microsoft.com/office/drawing/2014/main" id="{39400C0C-9851-B5BD-0F2A-DB23DED0AA4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78691" y="4049632"/>
            <a:ext cx="3482340" cy="1824355"/>
          </a:xfrm>
          <a:prstGeom prst="rect">
            <a:avLst/>
          </a:prstGeom>
          <a:noFill/>
          <a:ln>
            <a:noFill/>
          </a:ln>
        </p:spPr>
      </p:pic>
    </p:spTree>
    <p:extLst>
      <p:ext uri="{BB962C8B-B14F-4D97-AF65-F5344CB8AC3E}">
        <p14:creationId xmlns:p14="http://schemas.microsoft.com/office/powerpoint/2010/main" val="1223396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S" dirty="0"/>
              <a:t>3.12	JAVA PERSISTENCE API</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rgbClr val="FFFF00"/>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4767942"/>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La Java </a:t>
            </a:r>
            <a:r>
              <a:rPr lang="es-ES" dirty="0" err="1">
                <a:solidFill>
                  <a:schemeClr val="tx1"/>
                </a:solidFill>
              </a:rPr>
              <a:t>Persistence</a:t>
            </a:r>
            <a:r>
              <a:rPr lang="es-ES" dirty="0">
                <a:solidFill>
                  <a:schemeClr val="tx1"/>
                </a:solidFill>
              </a:rPr>
              <a:t> API (JPA) es la tecnología establecida en Java para administrar entidades persistentes que se incluye en la última versión de Java EE (Java EE 5). La descripción oficial del estándar se encuentra en el JSR 220, donde se especifica la arquitectura completa de EJB 3.0. JPA es una parte de EJB 3.0, aunque está especificado en un documento separado. Si desea obtener una comprensión completa de JPA, sería útil consultar este documento. JPA es compatible con la mayoría de los sistemas de gestión de bases de datos relacionales. La idea de trabajar con entidades persistentes ha estado presente en la programación orientada a objetos desde sus comienzos, intentando aplicar las ideas de la POO a las bases de datos. Sin embargo, aunque desde comienzos de los 80 hubo aplicaciones que implementaban bases de datos orientadas a objetos de forma nativa, la idea nunca ha terminado de cuajar. JPA es una de las tecnologías que proporcionan una solución para conseguir entidades persistentes mediante el mapeo del modelo de objetos al modelo relacional (ORM, </a:t>
            </a:r>
            <a:r>
              <a:rPr lang="es-ES" dirty="0" err="1">
                <a:solidFill>
                  <a:schemeClr val="tx1"/>
                </a:solidFill>
              </a:rPr>
              <a:t>Object-Relational</a:t>
            </a:r>
            <a:r>
              <a:rPr lang="es-ES" dirty="0">
                <a:solidFill>
                  <a:schemeClr val="tx1"/>
                </a:solidFill>
              </a:rPr>
              <a:t> </a:t>
            </a:r>
            <a:r>
              <a:rPr lang="es-ES" dirty="0" err="1">
                <a:solidFill>
                  <a:schemeClr val="tx1"/>
                </a:solidFill>
              </a:rPr>
              <a:t>Mapping</a:t>
            </a:r>
            <a:r>
              <a:rPr lang="es-ES" dirty="0">
                <a:solidFill>
                  <a:schemeClr val="tx1"/>
                </a:solidFill>
              </a:rPr>
              <a:t> en inglés).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21</a:t>
            </a:fld>
            <a:endParaRPr lang="en-US" sz="2800" dirty="0">
              <a:solidFill>
                <a:schemeClr val="bg1"/>
              </a:solidFill>
            </a:endParaRPr>
          </a:p>
        </p:txBody>
      </p:sp>
    </p:spTree>
    <p:extLst>
      <p:ext uri="{BB962C8B-B14F-4D97-AF65-F5344CB8AC3E}">
        <p14:creationId xmlns:p14="http://schemas.microsoft.com/office/powerpoint/2010/main" val="3337873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S" dirty="0"/>
              <a:t>3.12.1	ENTIDADES PERSISTENTES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rgbClr val="FFFF00"/>
                </a:solidFill>
              </a:rPr>
              <a:t>3.12	JAVA PERSISTANCE API</a:t>
            </a:r>
          </a:p>
          <a:p>
            <a:pPr lvl="2">
              <a:lnSpc>
                <a:spcPct val="90000"/>
              </a:lnSpc>
            </a:pPr>
            <a:r>
              <a:rPr lang="en-US" sz="1100" dirty="0">
                <a:solidFill>
                  <a:srgbClr val="FFFF00"/>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444137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Las entidades persistentes son objetos de software que representan entidades del mundo real y que se almacenan en una base de datos. En el contexto de la programación orientada a objetos, las entidades persistentes son clases que tienen atributos y comportamientos, y que se corresponden con tablas en una base de datos relacional.</a:t>
            </a:r>
          </a:p>
          <a:p>
            <a:pPr marL="0" indent="0" algn="just">
              <a:lnSpc>
                <a:spcPct val="115000"/>
              </a:lnSpc>
              <a:spcBef>
                <a:spcPts val="0"/>
              </a:spcBef>
              <a:spcAft>
                <a:spcPts val="1000"/>
              </a:spcAft>
              <a:buNone/>
            </a:pPr>
            <a:r>
              <a:rPr lang="es-ES" dirty="0">
                <a:solidFill>
                  <a:schemeClr val="tx1"/>
                </a:solidFill>
              </a:rPr>
              <a:t>La idea de trabajar con entidades persistentes ha estado presente en la programación orientada a objetos desde sus comienzos. El objetivo es aplicar las ideas de la programación orientada a objetos a las bases de datos, de forma que las clases y los objetos de una aplicación puedan ser almacenados, modificados y buscados de forma eficiente en unidades de persistencia. Sin embargo, aunque desde comienzos de los 80 hubo aplicaciones que implementaban bases de datos orientadas a objetos de forma nativa, la idea nunca ha terminado de cuajar. La tecnología dominante en lo referente a bases de datos siempre han sido los sistemas de gestión de bases de datos relacionales (RDBMS).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22</a:t>
            </a:fld>
            <a:endParaRPr lang="en-US" sz="2800" dirty="0">
              <a:solidFill>
                <a:schemeClr val="bg1"/>
              </a:solidFill>
            </a:endParaRPr>
          </a:p>
        </p:txBody>
      </p:sp>
    </p:spTree>
    <p:extLst>
      <p:ext uri="{BB962C8B-B14F-4D97-AF65-F5344CB8AC3E}">
        <p14:creationId xmlns:p14="http://schemas.microsoft.com/office/powerpoint/2010/main" val="929190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S" dirty="0"/>
              <a:t>3.12.2	COMPONENTES DE JPA</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rgbClr val="FFFF00"/>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rgbClr val="FFFF00"/>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3"/>
            <a:ext cx="8413952" cy="4833257"/>
          </a:xfrm>
        </p:spPr>
        <p:txBody>
          <a:bodyPr vert="horz" lIns="91440" tIns="45720" rIns="91440" bIns="45720" rtlCol="0" anchor="ctr">
            <a:normAutofit fontScale="70000" lnSpcReduction="20000"/>
          </a:bodyPr>
          <a:lstStyle/>
          <a:p>
            <a:pPr marL="0" indent="0" algn="just">
              <a:lnSpc>
                <a:spcPct val="115000"/>
              </a:lnSpc>
              <a:spcBef>
                <a:spcPts val="0"/>
              </a:spcBef>
              <a:spcAft>
                <a:spcPts val="1000"/>
              </a:spcAft>
              <a:buNone/>
            </a:pPr>
            <a:r>
              <a:rPr lang="es-ES" dirty="0">
                <a:solidFill>
                  <a:schemeClr val="tx1"/>
                </a:solidFill>
              </a:rPr>
              <a:t>Los componentes principales de JPA son:</a:t>
            </a:r>
          </a:p>
          <a:p>
            <a:pPr algn="just">
              <a:lnSpc>
                <a:spcPct val="115000"/>
              </a:lnSpc>
              <a:spcBef>
                <a:spcPts val="0"/>
              </a:spcBef>
              <a:spcAft>
                <a:spcPts val="1000"/>
              </a:spcAft>
            </a:pPr>
            <a:r>
              <a:rPr lang="es-ES" dirty="0" err="1">
                <a:solidFill>
                  <a:schemeClr val="tx1"/>
                </a:solidFill>
              </a:rPr>
              <a:t>Entity</a:t>
            </a:r>
            <a:r>
              <a:rPr lang="es-ES" dirty="0">
                <a:solidFill>
                  <a:schemeClr val="tx1"/>
                </a:solidFill>
              </a:rPr>
              <a:t>: Las entidades son las clases que representan las tablas de la base de datos. Cada entidad es un objeto de software que tiene atributos y comportamientos, y se corresponde con una fila en una tabla de la base de datos.</a:t>
            </a:r>
          </a:p>
          <a:p>
            <a:pPr algn="just">
              <a:lnSpc>
                <a:spcPct val="115000"/>
              </a:lnSpc>
              <a:spcBef>
                <a:spcPts val="0"/>
              </a:spcBef>
              <a:spcAft>
                <a:spcPts val="1000"/>
              </a:spcAft>
            </a:pPr>
            <a:r>
              <a:rPr lang="es-ES" dirty="0" err="1">
                <a:solidFill>
                  <a:schemeClr val="tx1"/>
                </a:solidFill>
              </a:rPr>
              <a:t>Entity</a:t>
            </a:r>
            <a:r>
              <a:rPr lang="es-ES" dirty="0">
                <a:solidFill>
                  <a:schemeClr val="tx1"/>
                </a:solidFill>
              </a:rPr>
              <a:t> Manager: Es el componente encargado de interactuar con la base de datos, realizando operaciones de persistencia como crear, actualizar y eliminar entidades.</a:t>
            </a:r>
          </a:p>
          <a:p>
            <a:pPr algn="just">
              <a:lnSpc>
                <a:spcPct val="115000"/>
              </a:lnSpc>
              <a:spcBef>
                <a:spcPts val="0"/>
              </a:spcBef>
              <a:spcAft>
                <a:spcPts val="1000"/>
              </a:spcAft>
            </a:pPr>
            <a:r>
              <a:rPr lang="es-ES" dirty="0" err="1">
                <a:solidFill>
                  <a:schemeClr val="tx1"/>
                </a:solidFill>
              </a:rPr>
              <a:t>Persistence</a:t>
            </a:r>
            <a:r>
              <a:rPr lang="es-ES" dirty="0">
                <a:solidFill>
                  <a:schemeClr val="tx1"/>
                </a:solidFill>
              </a:rPr>
              <a:t> </a:t>
            </a:r>
            <a:r>
              <a:rPr lang="es-ES" dirty="0" err="1">
                <a:solidFill>
                  <a:schemeClr val="tx1"/>
                </a:solidFill>
              </a:rPr>
              <a:t>Unit</a:t>
            </a:r>
            <a:r>
              <a:rPr lang="es-ES" dirty="0">
                <a:solidFill>
                  <a:schemeClr val="tx1"/>
                </a:solidFill>
              </a:rPr>
              <a:t>: Es el conjunto de entidades y configuraciones necesarias para conectarse a una base de datos específica.</a:t>
            </a:r>
          </a:p>
          <a:p>
            <a:pPr algn="just">
              <a:lnSpc>
                <a:spcPct val="115000"/>
              </a:lnSpc>
              <a:spcBef>
                <a:spcPts val="0"/>
              </a:spcBef>
              <a:spcAft>
                <a:spcPts val="1000"/>
              </a:spcAft>
            </a:pPr>
            <a:r>
              <a:rPr lang="es-ES" dirty="0" err="1">
                <a:solidFill>
                  <a:schemeClr val="tx1"/>
                </a:solidFill>
              </a:rPr>
              <a:t>Persistence</a:t>
            </a:r>
            <a:r>
              <a:rPr lang="es-ES" dirty="0">
                <a:solidFill>
                  <a:schemeClr val="tx1"/>
                </a:solidFill>
              </a:rPr>
              <a:t> </a:t>
            </a:r>
            <a:r>
              <a:rPr lang="es-ES" dirty="0" err="1">
                <a:solidFill>
                  <a:schemeClr val="tx1"/>
                </a:solidFill>
              </a:rPr>
              <a:t>Context</a:t>
            </a:r>
            <a:r>
              <a:rPr lang="es-ES" dirty="0">
                <a:solidFill>
                  <a:schemeClr val="tx1"/>
                </a:solidFill>
              </a:rPr>
              <a:t>: Es el conjunto de entidades que están siendo manejadas por el </a:t>
            </a:r>
            <a:r>
              <a:rPr lang="es-ES" dirty="0" err="1">
                <a:solidFill>
                  <a:schemeClr val="tx1"/>
                </a:solidFill>
              </a:rPr>
              <a:t>Entity</a:t>
            </a:r>
            <a:r>
              <a:rPr lang="es-ES" dirty="0">
                <a:solidFill>
                  <a:schemeClr val="tx1"/>
                </a:solidFill>
              </a:rPr>
              <a:t> Manager.</a:t>
            </a:r>
          </a:p>
          <a:p>
            <a:pPr algn="just">
              <a:lnSpc>
                <a:spcPct val="115000"/>
              </a:lnSpc>
              <a:spcBef>
                <a:spcPts val="0"/>
              </a:spcBef>
              <a:spcAft>
                <a:spcPts val="1000"/>
              </a:spcAft>
            </a:pPr>
            <a:r>
              <a:rPr lang="es-ES" dirty="0" err="1">
                <a:solidFill>
                  <a:schemeClr val="tx1"/>
                </a:solidFill>
              </a:rPr>
              <a:t>Query</a:t>
            </a:r>
            <a:r>
              <a:rPr lang="es-ES" dirty="0">
                <a:solidFill>
                  <a:schemeClr val="tx1"/>
                </a:solidFill>
              </a:rPr>
              <a:t> </a:t>
            </a:r>
            <a:r>
              <a:rPr lang="es-ES" dirty="0" err="1">
                <a:solidFill>
                  <a:schemeClr val="tx1"/>
                </a:solidFill>
              </a:rPr>
              <a:t>Language</a:t>
            </a:r>
            <a:r>
              <a:rPr lang="es-ES" dirty="0">
                <a:solidFill>
                  <a:schemeClr val="tx1"/>
                </a:solidFill>
              </a:rPr>
              <a:t>: JPA proporciona un lenguaje de consulta estándar para hacer consultas a la base de datos. El lenguaje de consulta estándar es JPQL (Java </a:t>
            </a:r>
            <a:r>
              <a:rPr lang="es-ES" dirty="0" err="1">
                <a:solidFill>
                  <a:schemeClr val="tx1"/>
                </a:solidFill>
              </a:rPr>
              <a:t>Persistence</a:t>
            </a:r>
            <a:r>
              <a:rPr lang="es-ES" dirty="0">
                <a:solidFill>
                  <a:schemeClr val="tx1"/>
                </a:solidFill>
              </a:rPr>
              <a:t> </a:t>
            </a:r>
            <a:r>
              <a:rPr lang="es-ES" dirty="0" err="1">
                <a:solidFill>
                  <a:schemeClr val="tx1"/>
                </a:solidFill>
              </a:rPr>
              <a:t>Query</a:t>
            </a:r>
            <a:r>
              <a:rPr lang="es-ES" dirty="0">
                <a:solidFill>
                  <a:schemeClr val="tx1"/>
                </a:solidFill>
              </a:rPr>
              <a:t> </a:t>
            </a:r>
            <a:r>
              <a:rPr lang="es-ES" dirty="0" err="1">
                <a:solidFill>
                  <a:schemeClr val="tx1"/>
                </a:solidFill>
              </a:rPr>
              <a:t>Language</a:t>
            </a:r>
            <a:r>
              <a:rPr lang="es-ES" dirty="0">
                <a:solidFill>
                  <a:schemeClr val="tx1"/>
                </a:solidFill>
              </a:rPr>
              <a:t>), que es similar a SQL.</a:t>
            </a:r>
          </a:p>
          <a:p>
            <a:pPr algn="just">
              <a:lnSpc>
                <a:spcPct val="115000"/>
              </a:lnSpc>
              <a:spcBef>
                <a:spcPts val="0"/>
              </a:spcBef>
              <a:spcAft>
                <a:spcPts val="1000"/>
              </a:spcAft>
            </a:pPr>
            <a:r>
              <a:rPr lang="es-ES" dirty="0" err="1">
                <a:solidFill>
                  <a:schemeClr val="tx1"/>
                </a:solidFill>
              </a:rPr>
              <a:t>Criteria</a:t>
            </a:r>
            <a:r>
              <a:rPr lang="es-ES" dirty="0">
                <a:solidFill>
                  <a:schemeClr val="tx1"/>
                </a:solidFill>
              </a:rPr>
              <a:t> API: Es una forma alternativa de crear consultas a la base de datos mediante programación. En lugar de escribir una consulta en JPQL, se pueden crear consultas mediante la construcción de objetos de </a:t>
            </a:r>
            <a:r>
              <a:rPr lang="es-ES" dirty="0" err="1">
                <a:solidFill>
                  <a:schemeClr val="tx1"/>
                </a:solidFill>
              </a:rPr>
              <a:t>Criteria</a:t>
            </a:r>
            <a:r>
              <a:rPr lang="es-ES" dirty="0">
                <a:solidFill>
                  <a:schemeClr val="tx1"/>
                </a:solidFill>
              </a:rPr>
              <a:t>.</a:t>
            </a:r>
          </a:p>
          <a:p>
            <a:pPr algn="just">
              <a:lnSpc>
                <a:spcPct val="115000"/>
              </a:lnSpc>
              <a:spcBef>
                <a:spcPts val="0"/>
              </a:spcBef>
              <a:spcAft>
                <a:spcPts val="1000"/>
              </a:spcAft>
            </a:pPr>
            <a:r>
              <a:rPr lang="es-ES" dirty="0">
                <a:solidFill>
                  <a:schemeClr val="tx1"/>
                </a:solidFill>
              </a:rPr>
              <a:t>Transacciones: JPA proporciona un marco de transacciones integrado para manejar la persistencia de datos de forma segura y consistente.</a:t>
            </a:r>
          </a:p>
          <a:p>
            <a:pPr algn="just">
              <a:lnSpc>
                <a:spcPct val="115000"/>
              </a:lnSpc>
              <a:spcBef>
                <a:spcPts val="0"/>
              </a:spcBef>
              <a:spcAft>
                <a:spcPts val="1000"/>
              </a:spcAft>
            </a:pPr>
            <a:r>
              <a:rPr lang="es-ES" dirty="0" err="1">
                <a:solidFill>
                  <a:schemeClr val="tx1"/>
                </a:solidFill>
              </a:rPr>
              <a:t>Caching</a:t>
            </a:r>
            <a:r>
              <a:rPr lang="es-ES" dirty="0">
                <a:solidFill>
                  <a:schemeClr val="tx1"/>
                </a:solidFill>
              </a:rPr>
              <a:t>: JPA proporciona un sistema de caché integrado para mejorar el rendimiento de las consultas a la base de datos.</a:t>
            </a:r>
          </a:p>
          <a:p>
            <a:pPr algn="just">
              <a:lnSpc>
                <a:spcPct val="115000"/>
              </a:lnSpc>
              <a:spcBef>
                <a:spcPts val="0"/>
              </a:spcBef>
              <a:spcAft>
                <a:spcPts val="1000"/>
              </a:spcAft>
            </a:pPr>
            <a:r>
              <a:rPr lang="es-ES" dirty="0">
                <a:solidFill>
                  <a:schemeClr val="tx1"/>
                </a:solidFill>
              </a:rPr>
              <a:t>Validaciones: JPA proporciona un marco de validaciones integrado para validar las entidades antes de persistirlas en la base de datos.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23</a:t>
            </a:fld>
            <a:endParaRPr lang="en-US" sz="2800" dirty="0">
              <a:solidFill>
                <a:schemeClr val="bg1"/>
              </a:solidFill>
            </a:endParaRPr>
          </a:p>
        </p:txBody>
      </p:sp>
    </p:spTree>
    <p:extLst>
      <p:ext uri="{BB962C8B-B14F-4D97-AF65-F5344CB8AC3E}">
        <p14:creationId xmlns:p14="http://schemas.microsoft.com/office/powerpoint/2010/main" val="1325318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S" dirty="0"/>
              <a:t>3.12.3	RELACIONES ENTRE ENTIDADES Y ORM</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rgbClr val="FFFF00"/>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rgbClr val="FFFF00"/>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3722914"/>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JPA también es posible establecer relaciones entre entidades, similares a las relaciones entre tablas en un modelo relacional. Por ejemplo, una entidad puede estar relacionada con una o varias otras entidades, ya sea mediante relaciones uno-a-uno, uno-a-muchos o muchos-a-muchos. Estas relaciones se establecen mediante variables de instancia de las entidades y métodos </a:t>
            </a:r>
            <a:r>
              <a:rPr lang="es-ES" dirty="0" err="1">
                <a:solidFill>
                  <a:schemeClr val="tx1"/>
                </a:solidFill>
              </a:rPr>
              <a:t>getters</a:t>
            </a:r>
            <a:r>
              <a:rPr lang="es-ES" dirty="0">
                <a:solidFill>
                  <a:schemeClr val="tx1"/>
                </a:solidFill>
              </a:rPr>
              <a:t> y </a:t>
            </a:r>
            <a:r>
              <a:rPr lang="es-ES" dirty="0" err="1">
                <a:solidFill>
                  <a:schemeClr val="tx1"/>
                </a:solidFill>
              </a:rPr>
              <a:t>setters</a:t>
            </a:r>
            <a:r>
              <a:rPr lang="es-ES" dirty="0">
                <a:solidFill>
                  <a:schemeClr val="tx1"/>
                </a:solidFill>
              </a:rPr>
              <a:t>. Por ejemplo, una propiedad de una entidad Reserva podría ser el Vuelo sobre el que se ha hecho la reserva. Esto permite acceder fácilmente a las instancias relacionadas mediante un método de la entidad sin tener que realizar consultas SQL. Una de las principales ventajas de JPA es la posibilidad de hacer esto de forma programática. Además, JPA es más sencillo que otros </a:t>
            </a:r>
            <a:r>
              <a:rPr lang="es-ES" dirty="0" err="1">
                <a:solidFill>
                  <a:schemeClr val="tx1"/>
                </a:solidFill>
              </a:rPr>
              <a:t>frameworks</a:t>
            </a:r>
            <a:r>
              <a:rPr lang="es-ES" dirty="0">
                <a:solidFill>
                  <a:schemeClr val="tx1"/>
                </a:solidFill>
              </a:rPr>
              <a:t> de ORM ya que utiliza anotaciones en lugar de ficheros de configuración XML para especificar el mapeo entre clases Java y tablas de la base de datos relacional.</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24</a:t>
            </a:fld>
            <a:endParaRPr lang="en-US" sz="2800" dirty="0">
              <a:solidFill>
                <a:schemeClr val="bg1"/>
              </a:solidFill>
            </a:endParaRPr>
          </a:p>
        </p:txBody>
      </p:sp>
    </p:spTree>
    <p:extLst>
      <p:ext uri="{BB962C8B-B14F-4D97-AF65-F5344CB8AC3E}">
        <p14:creationId xmlns:p14="http://schemas.microsoft.com/office/powerpoint/2010/main" val="3739442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S" dirty="0"/>
              <a:t>3.12.4	ENTITY MANAGER Y TRANSACCIONES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rgbClr val="FFFF00"/>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rgbClr val="FFFF00"/>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2645228"/>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El </a:t>
            </a:r>
            <a:r>
              <a:rPr lang="es-ES" dirty="0" err="1">
                <a:solidFill>
                  <a:schemeClr val="tx1"/>
                </a:solidFill>
              </a:rPr>
              <a:t>Entity</a:t>
            </a:r>
            <a:r>
              <a:rPr lang="es-ES" dirty="0">
                <a:solidFill>
                  <a:schemeClr val="tx1"/>
                </a:solidFill>
              </a:rPr>
              <a:t> Manager es un componente clave de JPA que se encarga de interactuar con la base de datos y realizar operaciones de persistencia como crear, actualizar y eliminar entidades. Es el intermediario entre las entidades y la base de datos y proporciona una interfaz sencilla para realizar operaciones de persistencia.</a:t>
            </a:r>
          </a:p>
          <a:p>
            <a:pPr marL="0" indent="0" algn="just">
              <a:lnSpc>
                <a:spcPct val="115000"/>
              </a:lnSpc>
              <a:spcBef>
                <a:spcPts val="0"/>
              </a:spcBef>
              <a:spcAft>
                <a:spcPts val="1000"/>
              </a:spcAft>
              <a:buNone/>
            </a:pPr>
            <a:r>
              <a:rPr lang="es-ES" dirty="0">
                <a:solidFill>
                  <a:schemeClr val="tx1"/>
                </a:solidFill>
              </a:rPr>
              <a:t>El </a:t>
            </a:r>
            <a:r>
              <a:rPr lang="es-ES" dirty="0" err="1">
                <a:solidFill>
                  <a:schemeClr val="tx1"/>
                </a:solidFill>
              </a:rPr>
              <a:t>Entity</a:t>
            </a:r>
            <a:r>
              <a:rPr lang="es-ES" dirty="0">
                <a:solidFill>
                  <a:schemeClr val="tx1"/>
                </a:solidFill>
              </a:rPr>
              <a:t> Manager es responsable de la gestión de la persistencia de las entidades, incluyendo la gestión del ciclo de vida de las entidades. También es responsable de la creación y actualización de las tablas de la base de datos de acuerdo con las entidades.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25</a:t>
            </a:fld>
            <a:endParaRPr lang="en-US" sz="2800" dirty="0">
              <a:solidFill>
                <a:schemeClr val="bg1"/>
              </a:solidFill>
            </a:endParaRPr>
          </a:p>
        </p:txBody>
      </p:sp>
      <p:pic>
        <p:nvPicPr>
          <p:cNvPr id="3" name="Imagen 2" descr="Database Connection using JPA">
            <a:extLst>
              <a:ext uri="{FF2B5EF4-FFF2-40B4-BE49-F238E27FC236}">
                <a16:creationId xmlns:a16="http://schemas.microsoft.com/office/drawing/2014/main" id="{F74C3385-7316-52C6-A74F-BD8F8F83827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29524" y="4986958"/>
            <a:ext cx="3717290" cy="118681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5549085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S" dirty="0"/>
              <a:t>3.13	UNIDAD DE PERSISTENCIA</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rgbClr val="FFFF00"/>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2645228"/>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JPA, una unidad de persistencia (PU, </a:t>
            </a:r>
            <a:r>
              <a:rPr lang="es-ES" dirty="0" err="1">
                <a:solidFill>
                  <a:schemeClr val="tx1"/>
                </a:solidFill>
              </a:rPr>
              <a:t>Persistence</a:t>
            </a:r>
            <a:r>
              <a:rPr lang="es-ES" dirty="0">
                <a:solidFill>
                  <a:schemeClr val="tx1"/>
                </a:solidFill>
              </a:rPr>
              <a:t> </a:t>
            </a:r>
            <a:r>
              <a:rPr lang="es-ES" dirty="0" err="1">
                <a:solidFill>
                  <a:schemeClr val="tx1"/>
                </a:solidFill>
              </a:rPr>
              <a:t>Unit</a:t>
            </a:r>
            <a:r>
              <a:rPr lang="es-ES" dirty="0">
                <a:solidFill>
                  <a:schemeClr val="tx1"/>
                </a:solidFill>
              </a:rPr>
              <a:t>) es un conjunto de configuraciones y recursos que se utilizan para conectar a una base de datos y manejar la persistencia de datos. Una unidad de persistencia define los parámetros para conectarse a una base de datos específica, como la URL de la base de datos, el nombre de usuario y la contraseña, y especifica las clases de entidades que serán persistidas en esa base de datos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26</a:t>
            </a:fld>
            <a:endParaRPr lang="en-US" sz="2800" dirty="0">
              <a:solidFill>
                <a:schemeClr val="bg1"/>
              </a:solidFill>
            </a:endParaRPr>
          </a:p>
        </p:txBody>
      </p:sp>
      <p:pic>
        <p:nvPicPr>
          <p:cNvPr id="4" name="Imagen 3" descr="Fundamentos de la persistencia de objetos con JPA | Mindware SRL">
            <a:extLst>
              <a:ext uri="{FF2B5EF4-FFF2-40B4-BE49-F238E27FC236}">
                <a16:creationId xmlns:a16="http://schemas.microsoft.com/office/drawing/2014/main" id="{84777EF7-2929-1E5C-A2BD-FF6420A24AC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1466" y="4555672"/>
            <a:ext cx="3113405" cy="169291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803545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S" dirty="0"/>
              <a:t>3.14	XAMPP</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rgbClr val="FFFF00"/>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2645228"/>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XAMPP es una distribución de software libre que incluye Apache HTTP Server, </a:t>
            </a:r>
            <a:r>
              <a:rPr lang="es-ES" dirty="0" err="1">
                <a:solidFill>
                  <a:schemeClr val="tx1"/>
                </a:solidFill>
              </a:rPr>
              <a:t>MariaDB</a:t>
            </a:r>
            <a:r>
              <a:rPr lang="es-ES" dirty="0">
                <a:solidFill>
                  <a:schemeClr val="tx1"/>
                </a:solidFill>
              </a:rPr>
              <a:t> (una versión de MySQL), PHP y Perl. Es desarrollado por Apache Friends y se utiliza principalmente como un entorno de desarrollo local para aplicaciones web. Con XAMPP, los desarrolladores pueden ejecutar un servidor web, una base de datos y scripts de PHP en su propia computadora, lo que les permite desarrollar y probar aplicaciones web sin tener que depender de un servidor en vivo.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27</a:t>
            </a:fld>
            <a:endParaRPr lang="en-US" sz="2800" dirty="0">
              <a:solidFill>
                <a:schemeClr val="bg1"/>
              </a:solidFill>
            </a:endParaRPr>
          </a:p>
        </p:txBody>
      </p:sp>
      <p:pic>
        <p:nvPicPr>
          <p:cNvPr id="3" name="Imagen 2" descr="Como instalar un servidor Web con XAMPP">
            <a:extLst>
              <a:ext uri="{FF2B5EF4-FFF2-40B4-BE49-F238E27FC236}">
                <a16:creationId xmlns:a16="http://schemas.microsoft.com/office/drawing/2014/main" id="{26EFF9EE-E5A5-42E8-7125-721FAC3A60F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15995" y="4777105"/>
            <a:ext cx="2580005" cy="171577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888648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S" dirty="0"/>
              <a:t>3.15	PAYARA</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rgbClr val="FFFF00"/>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4947556"/>
          </a:xfrm>
        </p:spPr>
        <p:txBody>
          <a:bodyPr vert="horz" lIns="91440" tIns="45720" rIns="91440" bIns="45720" rtlCol="0" anchor="ctr">
            <a:normAutofit fontScale="92500"/>
          </a:bodyPr>
          <a:lstStyle/>
          <a:p>
            <a:pPr marL="0" indent="0" algn="just">
              <a:lnSpc>
                <a:spcPct val="115000"/>
              </a:lnSpc>
              <a:spcBef>
                <a:spcPts val="0"/>
              </a:spcBef>
              <a:spcAft>
                <a:spcPts val="1000"/>
              </a:spcAft>
              <a:buNone/>
            </a:pPr>
            <a:r>
              <a:rPr lang="es-ES" dirty="0">
                <a:solidFill>
                  <a:schemeClr val="tx1"/>
                </a:solidFill>
              </a:rPr>
              <a:t>Payara Server es un servidor de aplicaciones Java basado en </a:t>
            </a:r>
            <a:r>
              <a:rPr lang="es-ES" dirty="0" err="1">
                <a:solidFill>
                  <a:schemeClr val="tx1"/>
                </a:solidFill>
              </a:rPr>
              <a:t>GlassFish</a:t>
            </a:r>
            <a:r>
              <a:rPr lang="es-ES" dirty="0">
                <a:solidFill>
                  <a:schemeClr val="tx1"/>
                </a:solidFill>
              </a:rPr>
              <a:t>, desarrollado y mantenido por Payara </a:t>
            </a:r>
            <a:r>
              <a:rPr lang="es-ES" dirty="0" err="1">
                <a:solidFill>
                  <a:schemeClr val="tx1"/>
                </a:solidFill>
              </a:rPr>
              <a:t>Services</a:t>
            </a:r>
            <a:r>
              <a:rPr lang="es-ES" dirty="0">
                <a:solidFill>
                  <a:schemeClr val="tx1"/>
                </a:solidFill>
              </a:rPr>
              <a:t> Ltd. Payara Server es un servidor de aplicaciones Java EE que soporta las especificaciones Java EE 8 y proporciona una serie de características adicionales y mejoras en comparación con </a:t>
            </a:r>
            <a:r>
              <a:rPr lang="es-ES" dirty="0" err="1">
                <a:solidFill>
                  <a:schemeClr val="tx1"/>
                </a:solidFill>
              </a:rPr>
              <a:t>GlassFish</a:t>
            </a:r>
            <a:r>
              <a:rPr lang="es-ES" dirty="0">
                <a:solidFill>
                  <a:schemeClr val="tx1"/>
                </a:solidFill>
              </a:rPr>
              <a:t>.</a:t>
            </a:r>
          </a:p>
          <a:p>
            <a:pPr marL="0" indent="0" algn="just">
              <a:lnSpc>
                <a:spcPct val="115000"/>
              </a:lnSpc>
              <a:spcBef>
                <a:spcPts val="0"/>
              </a:spcBef>
              <a:spcAft>
                <a:spcPts val="1000"/>
              </a:spcAft>
              <a:buNone/>
            </a:pPr>
            <a:r>
              <a:rPr lang="es-ES" dirty="0">
                <a:solidFill>
                  <a:schemeClr val="tx1"/>
                </a:solidFill>
              </a:rPr>
              <a:t>Algunas de las características adicionales de Payara Server incluyen:</a:t>
            </a:r>
          </a:p>
          <a:p>
            <a:pPr algn="just">
              <a:lnSpc>
                <a:spcPct val="115000"/>
              </a:lnSpc>
              <a:spcBef>
                <a:spcPts val="0"/>
              </a:spcBef>
              <a:spcAft>
                <a:spcPts val="1000"/>
              </a:spcAft>
            </a:pPr>
            <a:r>
              <a:rPr lang="es-ES" dirty="0">
                <a:solidFill>
                  <a:schemeClr val="tx1"/>
                </a:solidFill>
              </a:rPr>
              <a:t>Monitoreo y diagnóstico mejorados: Payara Server proporciona una interfaz de línea de comandos y una consola web para monitorear y diagnosticar el rendimiento del servidor</a:t>
            </a:r>
          </a:p>
          <a:p>
            <a:pPr algn="just">
              <a:lnSpc>
                <a:spcPct val="115000"/>
              </a:lnSpc>
              <a:spcBef>
                <a:spcPts val="0"/>
              </a:spcBef>
              <a:spcAft>
                <a:spcPts val="1000"/>
              </a:spcAft>
            </a:pPr>
            <a:r>
              <a:rPr lang="es-ES" dirty="0">
                <a:solidFill>
                  <a:schemeClr val="tx1"/>
                </a:solidFill>
              </a:rPr>
              <a:t>Escalabilidad: Payara Server proporciona una serie de características para escalar aplicaciones, como el balanceo de carga automático, el escalamiento automático y la replicación de sesiones.</a:t>
            </a:r>
          </a:p>
          <a:p>
            <a:pPr algn="just">
              <a:lnSpc>
                <a:spcPct val="115000"/>
              </a:lnSpc>
              <a:spcBef>
                <a:spcPts val="0"/>
              </a:spcBef>
              <a:spcAft>
                <a:spcPts val="1000"/>
              </a:spcAft>
            </a:pPr>
            <a:r>
              <a:rPr lang="es-ES" dirty="0">
                <a:solidFill>
                  <a:schemeClr val="tx1"/>
                </a:solidFill>
              </a:rPr>
              <a:t>Compatibilidad con Cloud: Payara Server es compatible con plataformas en la nube como Amazon Web </a:t>
            </a:r>
            <a:r>
              <a:rPr lang="es-ES" dirty="0" err="1">
                <a:solidFill>
                  <a:schemeClr val="tx1"/>
                </a:solidFill>
              </a:rPr>
              <a:t>Services</a:t>
            </a:r>
            <a:r>
              <a:rPr lang="es-ES" dirty="0">
                <a:solidFill>
                  <a:schemeClr val="tx1"/>
                </a:solidFill>
              </a:rPr>
              <a:t>, Microsoft Azure y Google Cloud </a:t>
            </a:r>
            <a:r>
              <a:rPr lang="es-ES" dirty="0" err="1">
                <a:solidFill>
                  <a:schemeClr val="tx1"/>
                </a:solidFill>
              </a:rPr>
              <a:t>Platform</a:t>
            </a:r>
            <a:r>
              <a:rPr lang="es-ES" dirty="0">
                <a:solidFill>
                  <a:schemeClr val="tx1"/>
                </a:solidFill>
              </a:rPr>
              <a:t>.</a:t>
            </a:r>
          </a:p>
          <a:p>
            <a:pPr algn="just">
              <a:lnSpc>
                <a:spcPct val="115000"/>
              </a:lnSpc>
              <a:spcBef>
                <a:spcPts val="0"/>
              </a:spcBef>
              <a:spcAft>
                <a:spcPts val="1000"/>
              </a:spcAft>
            </a:pPr>
            <a:r>
              <a:rPr lang="es-ES" dirty="0">
                <a:solidFill>
                  <a:schemeClr val="tx1"/>
                </a:solidFill>
              </a:rPr>
              <a:t>Seguridad: Payara Server proporciona características de seguridad adicionales, como el soporte para autenticación de dos factores y la detección de intrusiones.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28</a:t>
            </a:fld>
            <a:endParaRPr lang="en-US" sz="2800" dirty="0">
              <a:solidFill>
                <a:schemeClr val="bg1"/>
              </a:solidFill>
            </a:endParaRPr>
          </a:p>
        </p:txBody>
      </p:sp>
    </p:spTree>
    <p:extLst>
      <p:ext uri="{BB962C8B-B14F-4D97-AF65-F5344CB8AC3E}">
        <p14:creationId xmlns:p14="http://schemas.microsoft.com/office/powerpoint/2010/main" val="1461428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S" dirty="0"/>
              <a:t>3.15.1	JDBC RESOURCES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rgbClr val="FFFF00"/>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3167742"/>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JDBC (Java </a:t>
            </a:r>
            <a:r>
              <a:rPr lang="es-ES" dirty="0" err="1">
                <a:solidFill>
                  <a:schemeClr val="tx1"/>
                </a:solidFill>
              </a:rPr>
              <a:t>Database</a:t>
            </a:r>
            <a:r>
              <a:rPr lang="es-ES" dirty="0">
                <a:solidFill>
                  <a:schemeClr val="tx1"/>
                </a:solidFill>
              </a:rPr>
              <a:t> </a:t>
            </a:r>
            <a:r>
              <a:rPr lang="es-ES" dirty="0" err="1">
                <a:solidFill>
                  <a:schemeClr val="tx1"/>
                </a:solidFill>
              </a:rPr>
              <a:t>Connectivity</a:t>
            </a:r>
            <a:r>
              <a:rPr lang="es-ES" dirty="0">
                <a:solidFill>
                  <a:schemeClr val="tx1"/>
                </a:solidFill>
              </a:rPr>
              <a:t>) es una interfaz de programación de aplicaciones (API) que permite a los desarrolladores de Java interactuar con bases de datos relacionales. JDBC proporciona un conjunto de clases y métodos para conectarse a una base de datos, enviar consultas y actualizaciones, y recuperar resultados.</a:t>
            </a:r>
          </a:p>
          <a:p>
            <a:pPr marL="0" indent="0" algn="just">
              <a:lnSpc>
                <a:spcPct val="115000"/>
              </a:lnSpc>
              <a:spcBef>
                <a:spcPts val="0"/>
              </a:spcBef>
              <a:spcAft>
                <a:spcPts val="1000"/>
              </a:spcAft>
              <a:buNone/>
            </a:pPr>
            <a:r>
              <a:rPr lang="es-ES" dirty="0">
                <a:solidFill>
                  <a:schemeClr val="tx1"/>
                </a:solidFill>
              </a:rPr>
              <a:t>Un recurso JDBC es un objeto que representa una conexión a una base de datos. El recurso JDBC se utiliza para establecer y administrar conexiones a una base de datos. Es posible configurar un recurso JDBC en un contenedor de aplicaciones como Apache Tomcat o </a:t>
            </a:r>
            <a:r>
              <a:rPr lang="es-ES" dirty="0" err="1">
                <a:solidFill>
                  <a:schemeClr val="tx1"/>
                </a:solidFill>
              </a:rPr>
              <a:t>GlassFish</a:t>
            </a:r>
            <a:r>
              <a:rPr lang="es-ES" dirty="0">
                <a:solidFill>
                  <a:schemeClr val="tx1"/>
                </a:solidFill>
              </a:rPr>
              <a:t>, para que las aplicaciones Java puedan acceder a él de manera centralizada.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29</a:t>
            </a:fld>
            <a:endParaRPr lang="en-US" sz="2800" dirty="0">
              <a:solidFill>
                <a:schemeClr val="bg1"/>
              </a:solidFill>
            </a:endParaRPr>
          </a:p>
        </p:txBody>
      </p:sp>
      <p:pic>
        <p:nvPicPr>
          <p:cNvPr id="3" name="Imagen 2" descr="Configuring WebLogic JDBC Resources">
            <a:extLst>
              <a:ext uri="{FF2B5EF4-FFF2-40B4-BE49-F238E27FC236}">
                <a16:creationId xmlns:a16="http://schemas.microsoft.com/office/drawing/2014/main" id="{A48B085C-5752-5041-0971-116D1A4F8DD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98750" y="5078186"/>
            <a:ext cx="2101059" cy="164737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000067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Marcador de contenido 2">
            <a:extLst>
              <a:ext uri="{FF2B5EF4-FFF2-40B4-BE49-F238E27FC236}">
                <a16:creationId xmlns:a16="http://schemas.microsoft.com/office/drawing/2014/main" id="{7A39ECEA-994A-44EA-8958-E37D54DBA968}"/>
              </a:ext>
            </a:extLst>
          </p:cNvPr>
          <p:cNvSpPr>
            <a:spLocks noGrp="1"/>
          </p:cNvSpPr>
          <p:nvPr>
            <p:ph idx="1"/>
          </p:nvPr>
        </p:nvSpPr>
        <p:spPr>
          <a:xfrm>
            <a:off x="442378" y="614406"/>
            <a:ext cx="3707476" cy="5611772"/>
          </a:xfrm>
        </p:spPr>
        <p:txBody>
          <a:bodyPr>
            <a:noAutofit/>
          </a:body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pic>
        <p:nvPicPr>
          <p:cNvPr id="5" name="Picture 2" descr="Resultado de imagen para AGENDA PNG">
            <a:extLst>
              <a:ext uri="{FF2B5EF4-FFF2-40B4-BE49-F238E27FC236}">
                <a16:creationId xmlns:a16="http://schemas.microsoft.com/office/drawing/2014/main" id="{65EBAD2C-103F-4596-964B-B9C65A21B10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91522" y="1935576"/>
            <a:ext cx="6489819" cy="3007477"/>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B2B18D2E-2C21-F0CD-4FF5-BE549DEE575E}"/>
              </a:ext>
            </a:extLst>
          </p:cNvPr>
          <p:cNvSpPr>
            <a:spLocks noGrp="1"/>
          </p:cNvSpPr>
          <p:nvPr>
            <p:ph type="sldNum" sz="quarter" idx="12"/>
          </p:nvPr>
        </p:nvSpPr>
        <p:spPr>
          <a:xfrm>
            <a:off x="11089445" y="6443244"/>
            <a:ext cx="1052508" cy="365125"/>
          </a:xfrm>
        </p:spPr>
        <p:txBody>
          <a:bodyPr vert="horz" lIns="91440" tIns="45720" rIns="91440" bIns="45720" rtlCol="0" anchor="ctr"/>
          <a:lstStyle/>
          <a:p>
            <a:fld id="{D57F1E4F-1CFF-5643-939E-217C01CDF565}" type="slidenum">
              <a:rPr lang="en-US" sz="2800" smtClean="0">
                <a:solidFill>
                  <a:schemeClr val="tx1"/>
                </a:solidFill>
              </a:rPr>
              <a:pPr/>
              <a:t>3</a:t>
            </a:fld>
            <a:endParaRPr lang="en-US" sz="2800" dirty="0">
              <a:solidFill>
                <a:schemeClr val="tx1"/>
              </a:solidFill>
            </a:endParaRPr>
          </a:p>
        </p:txBody>
      </p:sp>
    </p:spTree>
    <p:extLst>
      <p:ext uri="{BB962C8B-B14F-4D97-AF65-F5344CB8AC3E}">
        <p14:creationId xmlns:p14="http://schemas.microsoft.com/office/powerpoint/2010/main" val="86214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S" dirty="0"/>
              <a:t>3.15.2	JDBC CONNECTION POOL</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rgbClr val="FFFF00"/>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3"/>
            <a:ext cx="8413952" cy="4751613"/>
          </a:xfrm>
        </p:spPr>
        <p:txBody>
          <a:bodyPr vert="horz" lIns="91440" tIns="45720" rIns="91440" bIns="45720" rtlCol="0" anchor="ctr">
            <a:normAutofit lnSpcReduction="10000"/>
          </a:bodyPr>
          <a:lstStyle/>
          <a:p>
            <a:pPr marL="0" indent="0" algn="just">
              <a:lnSpc>
                <a:spcPct val="115000"/>
              </a:lnSpc>
              <a:spcBef>
                <a:spcPts val="0"/>
              </a:spcBef>
              <a:spcAft>
                <a:spcPts val="1000"/>
              </a:spcAft>
              <a:buNone/>
            </a:pPr>
            <a:r>
              <a:rPr lang="es-ES" dirty="0">
                <a:solidFill>
                  <a:schemeClr val="tx1"/>
                </a:solidFill>
              </a:rPr>
              <a:t>Un "</a:t>
            </a:r>
            <a:r>
              <a:rPr lang="es-ES" dirty="0" err="1">
                <a:solidFill>
                  <a:schemeClr val="tx1"/>
                </a:solidFill>
              </a:rPr>
              <a:t>connection</a:t>
            </a:r>
            <a:r>
              <a:rPr lang="es-ES" dirty="0">
                <a:solidFill>
                  <a:schemeClr val="tx1"/>
                </a:solidFill>
              </a:rPr>
              <a:t> pool" (conjunto de conexiones) es una técnica utilizada para administrar conexiones a una base de datos en una aplicación Java. Un </a:t>
            </a:r>
            <a:r>
              <a:rPr lang="es-ES" dirty="0" err="1">
                <a:solidFill>
                  <a:schemeClr val="tx1"/>
                </a:solidFill>
              </a:rPr>
              <a:t>connection</a:t>
            </a:r>
            <a:r>
              <a:rPr lang="es-ES" dirty="0">
                <a:solidFill>
                  <a:schemeClr val="tx1"/>
                </a:solidFill>
              </a:rPr>
              <a:t> pool es un conjunto de conexiones JDBC preestablecidas y reutilizables que se mantienen en un estado "listo para usar" en lugar de crear una nueva conexión cada vez que una aplicación necesita acceder a una base de datos.</a:t>
            </a:r>
          </a:p>
          <a:p>
            <a:pPr marL="0" indent="0" algn="just">
              <a:lnSpc>
                <a:spcPct val="115000"/>
              </a:lnSpc>
              <a:spcBef>
                <a:spcPts val="0"/>
              </a:spcBef>
              <a:spcAft>
                <a:spcPts val="1000"/>
              </a:spcAft>
              <a:buNone/>
            </a:pPr>
            <a:r>
              <a:rPr lang="es-ES" dirty="0">
                <a:solidFill>
                  <a:schemeClr val="tx1"/>
                </a:solidFill>
              </a:rPr>
              <a:t>La utilización de un </a:t>
            </a:r>
            <a:r>
              <a:rPr lang="es-ES" dirty="0" err="1">
                <a:solidFill>
                  <a:schemeClr val="tx1"/>
                </a:solidFill>
              </a:rPr>
              <a:t>connection</a:t>
            </a:r>
            <a:r>
              <a:rPr lang="es-ES" dirty="0">
                <a:solidFill>
                  <a:schemeClr val="tx1"/>
                </a:solidFill>
              </a:rPr>
              <a:t> pool tiene varios beneficios:</a:t>
            </a:r>
          </a:p>
          <a:p>
            <a:pPr algn="just">
              <a:lnSpc>
                <a:spcPct val="115000"/>
              </a:lnSpc>
              <a:spcBef>
                <a:spcPts val="0"/>
              </a:spcBef>
              <a:spcAft>
                <a:spcPts val="1000"/>
              </a:spcAft>
            </a:pPr>
            <a:r>
              <a:rPr lang="es-ES" dirty="0">
                <a:solidFill>
                  <a:schemeClr val="tx1"/>
                </a:solidFill>
              </a:rPr>
              <a:t>Mejora el rendimiento: Al tener un conjunto de conexiones preestablecidas y listas para usar, una aplicación no tiene que esperar a que se establezca una nueva conexión cada vez que necesita acceder a una base de datos.</a:t>
            </a:r>
          </a:p>
          <a:p>
            <a:pPr algn="just">
              <a:lnSpc>
                <a:spcPct val="115000"/>
              </a:lnSpc>
              <a:spcBef>
                <a:spcPts val="0"/>
              </a:spcBef>
              <a:spcAft>
                <a:spcPts val="1000"/>
              </a:spcAft>
            </a:pPr>
            <a:r>
              <a:rPr lang="es-ES" dirty="0">
                <a:solidFill>
                  <a:schemeClr val="tx1"/>
                </a:solidFill>
              </a:rPr>
              <a:t>Ahorro de recursos: Al reutilizar conexiones existentes, un </a:t>
            </a:r>
            <a:r>
              <a:rPr lang="es-ES" dirty="0" err="1">
                <a:solidFill>
                  <a:schemeClr val="tx1"/>
                </a:solidFill>
              </a:rPr>
              <a:t>connection</a:t>
            </a:r>
            <a:r>
              <a:rPr lang="es-ES" dirty="0">
                <a:solidFill>
                  <a:schemeClr val="tx1"/>
                </a:solidFill>
              </a:rPr>
              <a:t> pool ayuda a reducir el uso de recursos del sistema, como memoria y CPU.</a:t>
            </a:r>
          </a:p>
          <a:p>
            <a:pPr algn="just">
              <a:lnSpc>
                <a:spcPct val="115000"/>
              </a:lnSpc>
              <a:spcBef>
                <a:spcPts val="0"/>
              </a:spcBef>
              <a:spcAft>
                <a:spcPts val="1000"/>
              </a:spcAft>
            </a:pPr>
            <a:r>
              <a:rPr lang="es-ES" dirty="0">
                <a:solidFill>
                  <a:schemeClr val="tx1"/>
                </a:solidFill>
              </a:rPr>
              <a:t>Mayor escalabilidad: Al tener un conjunto de conexiones disponibles, un </a:t>
            </a:r>
            <a:r>
              <a:rPr lang="es-ES" dirty="0" err="1">
                <a:solidFill>
                  <a:schemeClr val="tx1"/>
                </a:solidFill>
              </a:rPr>
              <a:t>connection</a:t>
            </a:r>
            <a:r>
              <a:rPr lang="es-ES" dirty="0">
                <a:solidFill>
                  <a:schemeClr val="tx1"/>
                </a:solidFill>
              </a:rPr>
              <a:t> pool permite que una aplicación maneje un mayor número de solicitudes simultáneas sin tener que crear una nueva conexión para cada una.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30</a:t>
            </a:fld>
            <a:endParaRPr lang="en-US" sz="2800" dirty="0">
              <a:solidFill>
                <a:schemeClr val="bg1"/>
              </a:solidFill>
            </a:endParaRPr>
          </a:p>
        </p:txBody>
      </p:sp>
    </p:spTree>
    <p:extLst>
      <p:ext uri="{BB962C8B-B14F-4D97-AF65-F5344CB8AC3E}">
        <p14:creationId xmlns:p14="http://schemas.microsoft.com/office/powerpoint/2010/main" val="9766741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n-US" dirty="0"/>
              <a:t>3.16	JAVA NAMING AND DIRECTORY INTERFACE</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rgbClr val="FFFF00"/>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1992086"/>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Java </a:t>
            </a:r>
            <a:r>
              <a:rPr lang="es-ES" dirty="0" err="1">
                <a:solidFill>
                  <a:schemeClr val="tx1"/>
                </a:solidFill>
              </a:rPr>
              <a:t>Naming</a:t>
            </a:r>
            <a:r>
              <a:rPr lang="es-ES" dirty="0">
                <a:solidFill>
                  <a:schemeClr val="tx1"/>
                </a:solidFill>
              </a:rPr>
              <a:t> and </a:t>
            </a:r>
            <a:r>
              <a:rPr lang="es-ES" dirty="0" err="1">
                <a:solidFill>
                  <a:schemeClr val="tx1"/>
                </a:solidFill>
              </a:rPr>
              <a:t>Directory</a:t>
            </a:r>
            <a:r>
              <a:rPr lang="es-ES" dirty="0">
                <a:solidFill>
                  <a:schemeClr val="tx1"/>
                </a:solidFill>
              </a:rPr>
              <a:t> Interface (JNDI) es una interfaz de programación de aplicaciones (API) de Java que proporciona un mecanismo para localizar y acceder a los recursos de una red, como bases de datos, servidores de aplicaciones, servicios de red, etc. JNDI proporciona una abstracción para los servicios de directorio, como LDAP o DNS, y los servicios de nombres, como RMI o JMS.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31</a:t>
            </a:fld>
            <a:endParaRPr lang="en-US" sz="2800" dirty="0">
              <a:solidFill>
                <a:schemeClr val="bg1"/>
              </a:solidFill>
            </a:endParaRPr>
          </a:p>
        </p:txBody>
      </p:sp>
      <p:pic>
        <p:nvPicPr>
          <p:cNvPr id="3" name="Imagen 2" descr="JNDI - Java Naming and Directory Interface &amp; Log4Shell - HackTricks">
            <a:extLst>
              <a:ext uri="{FF2B5EF4-FFF2-40B4-BE49-F238E27FC236}">
                <a16:creationId xmlns:a16="http://schemas.microsoft.com/office/drawing/2014/main" id="{D9B44D52-2D8A-4E65-6F42-23C29356325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13419" y="4405933"/>
            <a:ext cx="2349500" cy="176784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4751360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n-US" dirty="0"/>
              <a:t>3.17	 DATA ACCESS OBJECT</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rgbClr val="FFFF00"/>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4"/>
            <a:ext cx="8413952" cy="1992086"/>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Es un patrón de diseño de software que se utiliza para separar la lógica de acceso a datos de la lógica de negocio de una aplicación. El objeto DAO se encarga de interactuar con una base de datos o cualquier otro sistema de almacenamiento de datos, mientras que la lógica de negocio se encarga de procesar y utilizar estos datos. Esto permite una mayor flexibilidad y escalabilidad en el desarrollo de aplicaciones, ya que los cambios en el sistema de almacenamiento de datos no afectarán directamente a la lógica de negocio.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32</a:t>
            </a:fld>
            <a:endParaRPr lang="en-US" sz="2800" dirty="0">
              <a:solidFill>
                <a:schemeClr val="bg1"/>
              </a:solidFill>
            </a:endParaRPr>
          </a:p>
        </p:txBody>
      </p:sp>
      <p:pic>
        <p:nvPicPr>
          <p:cNvPr id="4" name="Imagen 3" descr="Data Access Object Pattern - GeeksforGeeks">
            <a:extLst>
              <a:ext uri="{FF2B5EF4-FFF2-40B4-BE49-F238E27FC236}">
                <a16:creationId xmlns:a16="http://schemas.microsoft.com/office/drawing/2014/main" id="{38FE23FB-F9BC-25A6-506A-19443307585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71288" y="4418633"/>
            <a:ext cx="3510280" cy="175514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934841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n-US" dirty="0"/>
              <a:t>3.18	PATRON FACADE</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rgbClr val="FFFF00"/>
                </a:solidFill>
              </a:rPr>
              <a:t>3.18	PATRON FECADE</a:t>
            </a:r>
          </a:p>
          <a:p>
            <a:pPr>
              <a:lnSpc>
                <a:spcPct val="90000"/>
              </a:lnSpc>
            </a:pPr>
            <a:r>
              <a:rPr lang="es-ES" sz="1100" dirty="0">
                <a:solidFill>
                  <a:schemeClr val="bg1"/>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3"/>
            <a:ext cx="8413952" cy="4718957"/>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El patrón </a:t>
            </a:r>
            <a:r>
              <a:rPr lang="es-ES" dirty="0" err="1">
                <a:solidFill>
                  <a:schemeClr val="tx1"/>
                </a:solidFill>
              </a:rPr>
              <a:t>Facade</a:t>
            </a:r>
            <a:r>
              <a:rPr lang="es-ES" dirty="0">
                <a:solidFill>
                  <a:schemeClr val="tx1"/>
                </a:solidFill>
              </a:rPr>
              <a:t> es un patrón de diseño de software que proporciona una interfaz simplificada para un sistema complejo. El objetivo de este patrón es ocultar la complejidad del sistema y proporcionar una interfaz fácil de usar para los clientes.</a:t>
            </a:r>
          </a:p>
          <a:p>
            <a:pPr marL="0" indent="0" algn="just">
              <a:lnSpc>
                <a:spcPct val="115000"/>
              </a:lnSpc>
              <a:spcBef>
                <a:spcPts val="0"/>
              </a:spcBef>
              <a:spcAft>
                <a:spcPts val="1000"/>
              </a:spcAft>
              <a:buNone/>
            </a:pPr>
            <a:r>
              <a:rPr lang="es-ES" dirty="0">
                <a:solidFill>
                  <a:schemeClr val="tx1"/>
                </a:solidFill>
              </a:rPr>
              <a:t>La idea principal del patrón </a:t>
            </a:r>
            <a:r>
              <a:rPr lang="es-ES" dirty="0" err="1">
                <a:solidFill>
                  <a:schemeClr val="tx1"/>
                </a:solidFill>
              </a:rPr>
              <a:t>Facade</a:t>
            </a:r>
            <a:r>
              <a:rPr lang="es-ES" dirty="0">
                <a:solidFill>
                  <a:schemeClr val="tx1"/>
                </a:solidFill>
              </a:rPr>
              <a:t> es crear una clase única (llamada "fachada") que proporciona una interfaz unificada para un conjunto de clases o </a:t>
            </a:r>
            <a:r>
              <a:rPr lang="es-ES" dirty="0" err="1">
                <a:solidFill>
                  <a:schemeClr val="tx1"/>
                </a:solidFill>
              </a:rPr>
              <a:t>sub-sistemas</a:t>
            </a:r>
            <a:r>
              <a:rPr lang="es-ES" dirty="0">
                <a:solidFill>
                  <a:schemeClr val="tx1"/>
                </a:solidFill>
              </a:rPr>
              <a:t>. Esta clase de fachada actúa como un intermediario entre los clientes y el sistema subyacente, encapsulando la complejidad del sistema y proporcionando una interfaz simple y fácil de usar para los clientes.</a:t>
            </a:r>
          </a:p>
          <a:p>
            <a:pPr marL="0" indent="0" algn="just">
              <a:lnSpc>
                <a:spcPct val="115000"/>
              </a:lnSpc>
              <a:spcBef>
                <a:spcPts val="0"/>
              </a:spcBef>
              <a:spcAft>
                <a:spcPts val="1000"/>
              </a:spcAft>
              <a:buNone/>
            </a:pPr>
            <a:r>
              <a:rPr lang="es-ES" dirty="0">
                <a:solidFill>
                  <a:schemeClr val="tx1"/>
                </a:solidFill>
              </a:rPr>
              <a:t>Un ejemplo de uso de este patrón podría ser en un sistema de cine, donde existen diferentes </a:t>
            </a:r>
            <a:r>
              <a:rPr lang="es-ES" dirty="0" err="1">
                <a:solidFill>
                  <a:schemeClr val="tx1"/>
                </a:solidFill>
              </a:rPr>
              <a:t>sub-sistemas</a:t>
            </a:r>
            <a:r>
              <a:rPr lang="es-ES" dirty="0">
                <a:solidFill>
                  <a:schemeClr val="tx1"/>
                </a:solidFill>
              </a:rPr>
              <a:t> como la compra de entradas, la reserva de asientos, la programación de películas, entre otros. Una fachada podría proporcionar una interfaz unificada para acceder a estos </a:t>
            </a:r>
            <a:r>
              <a:rPr lang="es-ES" dirty="0" err="1">
                <a:solidFill>
                  <a:schemeClr val="tx1"/>
                </a:solidFill>
              </a:rPr>
              <a:t>sub-sistemas</a:t>
            </a:r>
            <a:r>
              <a:rPr lang="es-ES" dirty="0">
                <a:solidFill>
                  <a:schemeClr val="tx1"/>
                </a:solidFill>
              </a:rPr>
              <a:t> y ocultar su complejidad al cliente final.</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33</a:t>
            </a:fld>
            <a:endParaRPr lang="en-US" sz="2800" dirty="0">
              <a:solidFill>
                <a:schemeClr val="bg1"/>
              </a:solidFill>
            </a:endParaRPr>
          </a:p>
        </p:txBody>
      </p:sp>
    </p:spTree>
    <p:extLst>
      <p:ext uri="{BB962C8B-B14F-4D97-AF65-F5344CB8AC3E}">
        <p14:creationId xmlns:p14="http://schemas.microsoft.com/office/powerpoint/2010/main" val="33642517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a:xfrm>
            <a:off x="436544" y="1763012"/>
            <a:ext cx="6583680" cy="4539113"/>
          </a:xfrm>
        </p:spPr>
        <p:style>
          <a:lnRef idx="3">
            <a:schemeClr val="lt1"/>
          </a:lnRef>
          <a:fillRef idx="1">
            <a:schemeClr val="accent1"/>
          </a:fillRef>
          <a:effectRef idx="1">
            <a:schemeClr val="accent1"/>
          </a:effectRef>
          <a:fontRef idx="minor">
            <a:schemeClr val="lt1"/>
          </a:fontRef>
        </p:style>
        <p:txBody>
          <a:bodyPr anchor="ctr">
            <a:normAutofit/>
          </a:bodyPr>
          <a:lstStyle/>
          <a:p>
            <a:r>
              <a:rPr lang="es-ES" sz="5400" dirty="0">
                <a:solidFill>
                  <a:srgbClr val="FFFFFF"/>
                </a:solidFill>
              </a:rPr>
              <a:t>4	Parte p</a:t>
            </a:r>
            <a:r>
              <a:rPr lang="es-EC" sz="5400" dirty="0" err="1">
                <a:solidFill>
                  <a:srgbClr val="FFFFFF"/>
                </a:solidFill>
              </a:rPr>
              <a:t>ráctica</a:t>
            </a:r>
            <a:endParaRPr lang="es-ES" sz="5400" dirty="0">
              <a:solidFill>
                <a:srgbClr val="FFFFFF"/>
              </a:solidFill>
            </a:endParaRPr>
          </a:p>
        </p:txBody>
      </p:sp>
      <p:sp>
        <p:nvSpPr>
          <p:cNvPr id="3" name="Marcador de contenido 2">
            <a:extLst>
              <a:ext uri="{FF2B5EF4-FFF2-40B4-BE49-F238E27FC236}">
                <a16:creationId xmlns:a16="http://schemas.microsoft.com/office/drawing/2014/main" id="{24450567-4B65-45C0-A0CF-8E25C31398B6}"/>
              </a:ext>
            </a:extLst>
          </p:cNvPr>
          <p:cNvSpPr>
            <a:spLocks noGrp="1"/>
          </p:cNvSpPr>
          <p:nvPr>
            <p:ph idx="1"/>
          </p:nvPr>
        </p:nvSpPr>
        <p:spPr>
          <a:xfrm>
            <a:off x="7333129" y="1763012"/>
            <a:ext cx="4277678" cy="3929040"/>
          </a:xfrm>
        </p:spPr>
        <p:txBody>
          <a:bodyPr anchor="ctr">
            <a:normAutofit/>
          </a:bodyPr>
          <a:lstStyle/>
          <a:p>
            <a:r>
              <a:rPr lang="es-ES" dirty="0"/>
              <a:t>Para la parte práctica se creará un </a:t>
            </a:r>
            <a:r>
              <a:rPr lang="es-ES" dirty="0" err="1"/>
              <a:t>Login</a:t>
            </a:r>
            <a:r>
              <a:rPr lang="es-ES" dirty="0"/>
              <a:t> con operaciones CRUD a partir de una base de datos relacional creada en MySQL. Para crear implementar el modelo de base de datos se hará uso de un módulo de seguridad con empleados y cuentas de usuario.</a:t>
            </a:r>
          </a:p>
        </p:txBody>
      </p:sp>
      <p:sp>
        <p:nvSpPr>
          <p:cNvPr id="20" name="CuadroTexto 19">
            <a:extLst>
              <a:ext uri="{FF2B5EF4-FFF2-40B4-BE49-F238E27FC236}">
                <a16:creationId xmlns:a16="http://schemas.microsoft.com/office/drawing/2014/main" id="{63D2310E-26B1-4889-8EDE-811C71ECE2B7}"/>
              </a:ext>
            </a:extLst>
          </p:cNvPr>
          <p:cNvSpPr txBox="1"/>
          <p:nvPr/>
        </p:nvSpPr>
        <p:spPr>
          <a:xfrm>
            <a:off x="11405936" y="6292794"/>
            <a:ext cx="786064" cy="523220"/>
          </a:xfrm>
          <a:prstGeom prst="rect">
            <a:avLst/>
          </a:prstGeom>
          <a:noFill/>
        </p:spPr>
        <p:txBody>
          <a:bodyPr wrap="square" rtlCol="0">
            <a:spAutoFit/>
          </a:bodyPr>
          <a:lstStyle/>
          <a:p>
            <a:r>
              <a:rPr lang="es-EC" sz="2800" dirty="0"/>
              <a:t>18</a:t>
            </a:r>
            <a:endParaRPr lang="es-EC" sz="2000" dirty="0"/>
          </a:p>
        </p:txBody>
      </p:sp>
    </p:spTree>
    <p:extLst>
      <p:ext uri="{BB962C8B-B14F-4D97-AF65-F5344CB8AC3E}">
        <p14:creationId xmlns:p14="http://schemas.microsoft.com/office/powerpoint/2010/main" val="30927089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92500" lnSpcReduction="20000"/>
          </a:bodyPr>
          <a:lstStyle/>
          <a:p>
            <a:pPr marL="0" indent="0" algn="just">
              <a:lnSpc>
                <a:spcPct val="115000"/>
              </a:lnSpc>
              <a:spcBef>
                <a:spcPts val="0"/>
              </a:spcBef>
              <a:spcAft>
                <a:spcPts val="1000"/>
              </a:spcAft>
              <a:buNone/>
            </a:pPr>
            <a:r>
              <a:rPr lang="es-ES" dirty="0">
                <a:solidFill>
                  <a:schemeClr val="tx1"/>
                </a:solidFill>
              </a:rPr>
              <a:t>Para implementar la base de datos se hará uso de la herramienta CASE </a:t>
            </a:r>
            <a:r>
              <a:rPr lang="es-ES" dirty="0" err="1">
                <a:solidFill>
                  <a:schemeClr val="tx1"/>
                </a:solidFill>
              </a:rPr>
              <a:t>Power</a:t>
            </a:r>
            <a:r>
              <a:rPr lang="es-ES" dirty="0">
                <a:solidFill>
                  <a:schemeClr val="tx1"/>
                </a:solidFill>
              </a:rPr>
              <a:t> </a:t>
            </a:r>
            <a:r>
              <a:rPr lang="es-ES" dirty="0" err="1">
                <a:solidFill>
                  <a:schemeClr val="tx1"/>
                </a:solidFill>
              </a:rPr>
              <a:t>Designer</a:t>
            </a:r>
            <a:r>
              <a:rPr lang="es-ES" dirty="0">
                <a:solidFill>
                  <a:schemeClr val="tx1"/>
                </a:solidFill>
              </a:rPr>
              <a:t>, buscar la herramienta y abrirla.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35</a:t>
            </a:fld>
            <a:endParaRPr lang="en-US" sz="2800" dirty="0">
              <a:solidFill>
                <a:schemeClr val="bg1"/>
              </a:solidFill>
            </a:endParaRPr>
          </a:p>
        </p:txBody>
      </p:sp>
      <p:pic>
        <p:nvPicPr>
          <p:cNvPr id="3" name="Picture 30" descr="Graphical user interface, application, Word&#10;&#10;Description automatically generated">
            <a:extLst>
              <a:ext uri="{FF2B5EF4-FFF2-40B4-BE49-F238E27FC236}">
                <a16:creationId xmlns:a16="http://schemas.microsoft.com/office/drawing/2014/main" id="{74A6745F-EBD3-C651-057A-30C2070290C0}"/>
              </a:ext>
            </a:extLst>
          </p:cNvPr>
          <p:cNvPicPr>
            <a:picLocks noChangeAspect="1"/>
          </p:cNvPicPr>
          <p:nvPr/>
        </p:nvPicPr>
        <p:blipFill>
          <a:blip r:embed="rId2"/>
          <a:stretch>
            <a:fillRect/>
          </a:stretch>
        </p:blipFill>
        <p:spPr>
          <a:xfrm>
            <a:off x="581192" y="3984172"/>
            <a:ext cx="3309183" cy="1861313"/>
          </a:xfrm>
          <a:prstGeom prst="rect">
            <a:avLst/>
          </a:prstGeom>
        </p:spPr>
      </p:pic>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966555" y="2155299"/>
            <a:ext cx="3074633" cy="1371599"/>
          </a:xfrm>
          <a:prstGeom prst="rect">
            <a:avLst/>
          </a:prstGeom>
        </p:spPr>
        <p:txBody>
          <a:bodyPr vert="horz" lIns="91440" tIns="45720" rIns="91440" bIns="45720" rtlCol="0" anchor="ctr">
            <a:normAutofit fontScale="77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A continuación, presionar en el icono de nuevo archivo y seleccionar “</a:t>
            </a:r>
            <a:r>
              <a:rPr lang="es-ES" dirty="0" err="1">
                <a:solidFill>
                  <a:schemeClr val="tx1"/>
                </a:solidFill>
              </a:rPr>
              <a:t>Model</a:t>
            </a:r>
            <a:r>
              <a:rPr lang="es-ES" dirty="0">
                <a:solidFill>
                  <a:schemeClr val="tx1"/>
                </a:solidFill>
              </a:rPr>
              <a:t> </a:t>
            </a:r>
            <a:r>
              <a:rPr lang="es-ES" dirty="0" err="1">
                <a:solidFill>
                  <a:schemeClr val="tx1"/>
                </a:solidFill>
              </a:rPr>
              <a:t>types</a:t>
            </a:r>
            <a:r>
              <a:rPr lang="es-ES" dirty="0">
                <a:solidFill>
                  <a:schemeClr val="tx1"/>
                </a:solidFill>
              </a:rPr>
              <a:t>”, el tipo de modelo “Conceptual Data </a:t>
            </a:r>
            <a:r>
              <a:rPr lang="es-ES" dirty="0" err="1">
                <a:solidFill>
                  <a:schemeClr val="tx1"/>
                </a:solidFill>
              </a:rPr>
              <a:t>Model</a:t>
            </a:r>
            <a:r>
              <a:rPr lang="es-ES" dirty="0">
                <a:solidFill>
                  <a:schemeClr val="tx1"/>
                </a:solidFill>
              </a:rPr>
              <a:t>”, en diagrama “Conceptual </a:t>
            </a:r>
            <a:r>
              <a:rPr lang="es-ES" dirty="0" err="1">
                <a:solidFill>
                  <a:schemeClr val="tx1"/>
                </a:solidFill>
              </a:rPr>
              <a:t>Diagram</a:t>
            </a:r>
            <a:r>
              <a:rPr lang="es-ES" dirty="0">
                <a:solidFill>
                  <a:schemeClr val="tx1"/>
                </a:solidFill>
              </a:rPr>
              <a:t>” y clic en OK.</a:t>
            </a:r>
          </a:p>
        </p:txBody>
      </p:sp>
      <p:pic>
        <p:nvPicPr>
          <p:cNvPr id="8" name="Picture 68" descr="Graphical user interface, text, application, Word&#10;&#10;Description automatically generated">
            <a:extLst>
              <a:ext uri="{FF2B5EF4-FFF2-40B4-BE49-F238E27FC236}">
                <a16:creationId xmlns:a16="http://schemas.microsoft.com/office/drawing/2014/main" id="{CA0E6D66-6ED3-B0D9-2DEF-20504E642598}"/>
              </a:ext>
            </a:extLst>
          </p:cNvPr>
          <p:cNvPicPr>
            <a:picLocks noChangeAspect="1"/>
          </p:cNvPicPr>
          <p:nvPr/>
        </p:nvPicPr>
        <p:blipFill>
          <a:blip r:embed="rId3"/>
          <a:stretch>
            <a:fillRect/>
          </a:stretch>
        </p:blipFill>
        <p:spPr>
          <a:xfrm>
            <a:off x="4947253" y="3706065"/>
            <a:ext cx="3074634" cy="2467708"/>
          </a:xfrm>
          <a:prstGeom prst="rect">
            <a:avLst/>
          </a:prstGeom>
        </p:spPr>
      </p:pic>
    </p:spTree>
    <p:extLst>
      <p:ext uri="{BB962C8B-B14F-4D97-AF65-F5344CB8AC3E}">
        <p14:creationId xmlns:p14="http://schemas.microsoft.com/office/powerpoint/2010/main" val="24227036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92500"/>
          </a:bodyPr>
          <a:lstStyle/>
          <a:p>
            <a:pPr marL="0" indent="0" algn="just">
              <a:lnSpc>
                <a:spcPct val="115000"/>
              </a:lnSpc>
              <a:spcBef>
                <a:spcPts val="0"/>
              </a:spcBef>
              <a:spcAft>
                <a:spcPts val="1000"/>
              </a:spcAft>
              <a:buNone/>
            </a:pPr>
            <a:r>
              <a:rPr lang="es-ES" dirty="0">
                <a:solidFill>
                  <a:schemeClr val="tx1"/>
                </a:solidFill>
              </a:rPr>
              <a:t>Una vez generado los archivos necesarios, en el panel lateral izquierdo aparece el icono para acceder al modelo conceptual.</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36</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966555" y="2155299"/>
            <a:ext cx="3074633" cy="1371599"/>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Para esta práctica se hará uso del siguiente módulo de seguridad, aquí se define el diseño conceptual de la base de datos.</a:t>
            </a:r>
          </a:p>
        </p:txBody>
      </p:sp>
      <p:pic>
        <p:nvPicPr>
          <p:cNvPr id="9" name="Picture 75" descr="Graphical user interface, text, application, email&#10;&#10;Description automatically generated">
            <a:extLst>
              <a:ext uri="{FF2B5EF4-FFF2-40B4-BE49-F238E27FC236}">
                <a16:creationId xmlns:a16="http://schemas.microsoft.com/office/drawing/2014/main" id="{DF892EFC-4C8E-719E-DAC0-98120F442822}"/>
              </a:ext>
            </a:extLst>
          </p:cNvPr>
          <p:cNvPicPr>
            <a:picLocks noChangeAspect="1"/>
          </p:cNvPicPr>
          <p:nvPr/>
        </p:nvPicPr>
        <p:blipFill>
          <a:blip r:embed="rId2"/>
          <a:stretch>
            <a:fillRect/>
          </a:stretch>
        </p:blipFill>
        <p:spPr>
          <a:xfrm>
            <a:off x="665945" y="4271962"/>
            <a:ext cx="2905125" cy="1057275"/>
          </a:xfrm>
          <a:prstGeom prst="rect">
            <a:avLst/>
          </a:prstGeom>
        </p:spPr>
      </p:pic>
      <p:pic>
        <p:nvPicPr>
          <p:cNvPr id="10" name="Picture 80">
            <a:extLst>
              <a:ext uri="{FF2B5EF4-FFF2-40B4-BE49-F238E27FC236}">
                <a16:creationId xmlns:a16="http://schemas.microsoft.com/office/drawing/2014/main" id="{054B5ACA-F9C8-B966-FA30-260C8EABFF70}"/>
              </a:ext>
            </a:extLst>
          </p:cNvPr>
          <p:cNvPicPr>
            <a:picLocks noChangeAspect="1"/>
          </p:cNvPicPr>
          <p:nvPr/>
        </p:nvPicPr>
        <p:blipFill>
          <a:blip r:embed="rId3"/>
          <a:stretch>
            <a:fillRect/>
          </a:stretch>
        </p:blipFill>
        <p:spPr>
          <a:xfrm>
            <a:off x="4712565" y="3984170"/>
            <a:ext cx="3587699" cy="2017884"/>
          </a:xfrm>
          <a:prstGeom prst="rect">
            <a:avLst/>
          </a:prstGeom>
        </p:spPr>
      </p:pic>
    </p:spTree>
    <p:extLst>
      <p:ext uri="{BB962C8B-B14F-4D97-AF65-F5344CB8AC3E}">
        <p14:creationId xmlns:p14="http://schemas.microsoft.com/office/powerpoint/2010/main" val="28865419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92500" lnSpcReduction="20000"/>
          </a:bodyPr>
          <a:lstStyle/>
          <a:p>
            <a:pPr marL="0" indent="0" algn="just">
              <a:lnSpc>
                <a:spcPct val="115000"/>
              </a:lnSpc>
              <a:spcBef>
                <a:spcPts val="0"/>
              </a:spcBef>
              <a:spcAft>
                <a:spcPts val="1000"/>
              </a:spcAft>
              <a:buNone/>
            </a:pPr>
            <a:r>
              <a:rPr lang="es-ES" dirty="0">
                <a:solidFill>
                  <a:schemeClr val="tx1"/>
                </a:solidFill>
              </a:rPr>
              <a:t>Una vez implementado el diseño conceptual, guardar el archivo haciendo clic derecho sobre el modelo conceptual y clic sobre “</a:t>
            </a:r>
            <a:r>
              <a:rPr lang="es-ES" dirty="0" err="1">
                <a:solidFill>
                  <a:schemeClr val="tx1"/>
                </a:solidFill>
              </a:rPr>
              <a:t>Save</a:t>
            </a:r>
            <a:r>
              <a:rPr lang="es-ES" dirty="0">
                <a:solidFill>
                  <a:schemeClr val="tx1"/>
                </a:solidFill>
              </a:rPr>
              <a:t> As…”.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37</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966555" y="2155299"/>
            <a:ext cx="3074633"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Se selecciona la ubicación para guardar los archivos correspondientes al modelo conceptual y clic en </a:t>
            </a:r>
            <a:r>
              <a:rPr lang="es-ES" dirty="0" err="1">
                <a:solidFill>
                  <a:schemeClr val="tx1"/>
                </a:solidFill>
              </a:rPr>
              <a:t>Save</a:t>
            </a:r>
            <a:r>
              <a:rPr lang="es-ES" dirty="0">
                <a:solidFill>
                  <a:schemeClr val="tx1"/>
                </a:solidFill>
              </a:rPr>
              <a:t>.</a:t>
            </a:r>
          </a:p>
        </p:txBody>
      </p:sp>
      <p:pic>
        <p:nvPicPr>
          <p:cNvPr id="3" name="Picture 19" descr="Graphical user interface, text, application, chat or text message&#10;&#10;Description automatically generated">
            <a:extLst>
              <a:ext uri="{FF2B5EF4-FFF2-40B4-BE49-F238E27FC236}">
                <a16:creationId xmlns:a16="http://schemas.microsoft.com/office/drawing/2014/main" id="{81583A5F-2B82-DA69-1BC2-E1F66F7E45D5}"/>
              </a:ext>
            </a:extLst>
          </p:cNvPr>
          <p:cNvPicPr>
            <a:picLocks noChangeAspect="1"/>
          </p:cNvPicPr>
          <p:nvPr/>
        </p:nvPicPr>
        <p:blipFill>
          <a:blip r:embed="rId2"/>
          <a:stretch>
            <a:fillRect/>
          </a:stretch>
        </p:blipFill>
        <p:spPr>
          <a:xfrm>
            <a:off x="408962" y="3984170"/>
            <a:ext cx="3417281" cy="1157762"/>
          </a:xfrm>
          <a:prstGeom prst="rect">
            <a:avLst/>
          </a:prstGeom>
        </p:spPr>
      </p:pic>
      <p:pic>
        <p:nvPicPr>
          <p:cNvPr id="8" name="Picture 20" descr="Graphical user interface, text, application&#10;&#10;Description automatically generated">
            <a:extLst>
              <a:ext uri="{FF2B5EF4-FFF2-40B4-BE49-F238E27FC236}">
                <a16:creationId xmlns:a16="http://schemas.microsoft.com/office/drawing/2014/main" id="{AD020749-A88E-A274-AEE9-41BBA1C7D20E}"/>
              </a:ext>
            </a:extLst>
          </p:cNvPr>
          <p:cNvPicPr>
            <a:picLocks noChangeAspect="1"/>
          </p:cNvPicPr>
          <p:nvPr/>
        </p:nvPicPr>
        <p:blipFill>
          <a:blip r:embed="rId3"/>
          <a:stretch>
            <a:fillRect/>
          </a:stretch>
        </p:blipFill>
        <p:spPr>
          <a:xfrm>
            <a:off x="4966555" y="3859198"/>
            <a:ext cx="3075291" cy="2314575"/>
          </a:xfrm>
          <a:prstGeom prst="rect">
            <a:avLst/>
          </a:prstGeom>
        </p:spPr>
      </p:pic>
    </p:spTree>
    <p:extLst>
      <p:ext uri="{BB962C8B-B14F-4D97-AF65-F5344CB8AC3E}">
        <p14:creationId xmlns:p14="http://schemas.microsoft.com/office/powerpoint/2010/main" val="2578280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92500" lnSpcReduction="20000"/>
          </a:bodyPr>
          <a:lstStyle/>
          <a:p>
            <a:pPr marL="0" indent="0" algn="just">
              <a:lnSpc>
                <a:spcPct val="115000"/>
              </a:lnSpc>
              <a:spcBef>
                <a:spcPts val="0"/>
              </a:spcBef>
              <a:spcAft>
                <a:spcPts val="1000"/>
              </a:spcAft>
              <a:buNone/>
            </a:pPr>
            <a:r>
              <a:rPr lang="es-ES" dirty="0">
                <a:solidFill>
                  <a:schemeClr val="tx1"/>
                </a:solidFill>
              </a:rPr>
              <a:t>Para implementar el modelo lógico a partir del conceptual, se debe hacer clic en la opción Tools y clic en “</a:t>
            </a:r>
            <a:r>
              <a:rPr lang="es-ES" dirty="0" err="1">
                <a:solidFill>
                  <a:schemeClr val="tx1"/>
                </a:solidFill>
              </a:rPr>
              <a:t>Generate</a:t>
            </a:r>
            <a:r>
              <a:rPr lang="es-ES" dirty="0">
                <a:solidFill>
                  <a:schemeClr val="tx1"/>
                </a:solidFill>
              </a:rPr>
              <a:t> </a:t>
            </a:r>
            <a:r>
              <a:rPr lang="es-ES" dirty="0" err="1">
                <a:solidFill>
                  <a:schemeClr val="tx1"/>
                </a:solidFill>
              </a:rPr>
              <a:t>Logical</a:t>
            </a:r>
            <a:r>
              <a:rPr lang="es-ES" dirty="0">
                <a:solidFill>
                  <a:schemeClr val="tx1"/>
                </a:solidFill>
              </a:rPr>
              <a:t> Data </a:t>
            </a:r>
            <a:r>
              <a:rPr lang="es-ES" dirty="0" err="1">
                <a:solidFill>
                  <a:schemeClr val="tx1"/>
                </a:solidFill>
              </a:rPr>
              <a:t>Model</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38</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966555" y="2155299"/>
            <a:ext cx="3074633"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En la siguiente ventana dejar todas las opciones por defecto y clic en OK.</a:t>
            </a:r>
          </a:p>
        </p:txBody>
      </p:sp>
      <p:pic>
        <p:nvPicPr>
          <p:cNvPr id="9" name="Picture 8" descr="Graphical user interface, text, application&#10;&#10;Description automatically generated">
            <a:extLst>
              <a:ext uri="{FF2B5EF4-FFF2-40B4-BE49-F238E27FC236}">
                <a16:creationId xmlns:a16="http://schemas.microsoft.com/office/drawing/2014/main" id="{E6D93785-BAE3-303C-9899-E29A6E2B60C6}"/>
              </a:ext>
            </a:extLst>
          </p:cNvPr>
          <p:cNvPicPr>
            <a:picLocks noChangeAspect="1"/>
          </p:cNvPicPr>
          <p:nvPr/>
        </p:nvPicPr>
        <p:blipFill>
          <a:blip r:embed="rId2"/>
          <a:stretch>
            <a:fillRect/>
          </a:stretch>
        </p:blipFill>
        <p:spPr>
          <a:xfrm>
            <a:off x="385246" y="3842557"/>
            <a:ext cx="3602899" cy="2347856"/>
          </a:xfrm>
          <a:prstGeom prst="rect">
            <a:avLst/>
          </a:prstGeom>
        </p:spPr>
      </p:pic>
      <p:pic>
        <p:nvPicPr>
          <p:cNvPr id="10" name="Picture 10" descr="Graphical user interface, text, application, email&#10;&#10;Description automatically generated">
            <a:extLst>
              <a:ext uri="{FF2B5EF4-FFF2-40B4-BE49-F238E27FC236}">
                <a16:creationId xmlns:a16="http://schemas.microsoft.com/office/drawing/2014/main" id="{215FC52A-E851-DC4F-9443-4758A0D614D1}"/>
              </a:ext>
            </a:extLst>
          </p:cNvPr>
          <p:cNvPicPr>
            <a:picLocks noChangeAspect="1"/>
          </p:cNvPicPr>
          <p:nvPr/>
        </p:nvPicPr>
        <p:blipFill>
          <a:blip r:embed="rId3"/>
          <a:stretch>
            <a:fillRect/>
          </a:stretch>
        </p:blipFill>
        <p:spPr>
          <a:xfrm>
            <a:off x="4958169" y="3684727"/>
            <a:ext cx="3083019" cy="2663515"/>
          </a:xfrm>
          <a:prstGeom prst="rect">
            <a:avLst/>
          </a:prstGeom>
        </p:spPr>
      </p:pic>
    </p:spTree>
    <p:extLst>
      <p:ext uri="{BB962C8B-B14F-4D97-AF65-F5344CB8AC3E}">
        <p14:creationId xmlns:p14="http://schemas.microsoft.com/office/powerpoint/2010/main" val="8420975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85000" lnSpcReduction="10000"/>
          </a:bodyPr>
          <a:lstStyle/>
          <a:p>
            <a:pPr marL="0" indent="0" algn="just">
              <a:lnSpc>
                <a:spcPct val="115000"/>
              </a:lnSpc>
              <a:spcBef>
                <a:spcPts val="0"/>
              </a:spcBef>
              <a:spcAft>
                <a:spcPts val="1000"/>
              </a:spcAft>
              <a:buNone/>
            </a:pPr>
            <a:r>
              <a:rPr lang="es-ES" dirty="0">
                <a:solidFill>
                  <a:schemeClr val="tx1"/>
                </a:solidFill>
              </a:rPr>
              <a:t>A continuación, se genera el modelo físico a partir del modelo conceptual y en caso de cualquier fallo o advertencia, </a:t>
            </a:r>
            <a:r>
              <a:rPr lang="es-ES" dirty="0" err="1">
                <a:solidFill>
                  <a:schemeClr val="tx1"/>
                </a:solidFill>
              </a:rPr>
              <a:t>Power</a:t>
            </a:r>
            <a:r>
              <a:rPr lang="es-ES" dirty="0">
                <a:solidFill>
                  <a:schemeClr val="tx1"/>
                </a:solidFill>
              </a:rPr>
              <a:t> </a:t>
            </a:r>
            <a:r>
              <a:rPr lang="es-ES" dirty="0" err="1">
                <a:solidFill>
                  <a:schemeClr val="tx1"/>
                </a:solidFill>
              </a:rPr>
              <a:t>Designer</a:t>
            </a:r>
            <a:r>
              <a:rPr lang="es-ES" dirty="0">
                <a:solidFill>
                  <a:schemeClr val="tx1"/>
                </a:solidFill>
              </a:rPr>
              <a:t> notificara el error.</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39</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966555" y="2155299"/>
            <a:ext cx="3074633" cy="1371599"/>
          </a:xfrm>
          <a:prstGeom prst="rect">
            <a:avLst/>
          </a:prstGeom>
        </p:spPr>
        <p:txBody>
          <a:bodyPr vert="horz" lIns="91440" tIns="45720" rIns="91440" bIns="45720" rtlCol="0" anchor="ctr">
            <a:normAutofit fontScale="925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Al igual que el modelo conceptual, se deben guardar los archivos relacionados al modelo lógico en una carpeta especifica.</a:t>
            </a:r>
          </a:p>
        </p:txBody>
      </p:sp>
      <p:pic>
        <p:nvPicPr>
          <p:cNvPr id="3" name="Picture 81">
            <a:extLst>
              <a:ext uri="{FF2B5EF4-FFF2-40B4-BE49-F238E27FC236}">
                <a16:creationId xmlns:a16="http://schemas.microsoft.com/office/drawing/2014/main" id="{3A8F903F-8D10-1F32-D3FD-6CF12001460D}"/>
              </a:ext>
            </a:extLst>
          </p:cNvPr>
          <p:cNvPicPr>
            <a:picLocks noChangeAspect="1"/>
          </p:cNvPicPr>
          <p:nvPr/>
        </p:nvPicPr>
        <p:blipFill>
          <a:blip r:embed="rId2"/>
          <a:stretch>
            <a:fillRect/>
          </a:stretch>
        </p:blipFill>
        <p:spPr>
          <a:xfrm>
            <a:off x="258542" y="3815356"/>
            <a:ext cx="3719932" cy="2092090"/>
          </a:xfrm>
          <a:prstGeom prst="rect">
            <a:avLst/>
          </a:prstGeom>
        </p:spPr>
      </p:pic>
      <p:pic>
        <p:nvPicPr>
          <p:cNvPr id="8" name="Picture 82" descr="Graphical user interface, application&#10;&#10;Description automatically generated">
            <a:extLst>
              <a:ext uri="{FF2B5EF4-FFF2-40B4-BE49-F238E27FC236}">
                <a16:creationId xmlns:a16="http://schemas.microsoft.com/office/drawing/2014/main" id="{526F54F2-94F9-70F0-A99D-2FD9EC1866D0}"/>
              </a:ext>
            </a:extLst>
          </p:cNvPr>
          <p:cNvPicPr>
            <a:picLocks noChangeAspect="1"/>
          </p:cNvPicPr>
          <p:nvPr/>
        </p:nvPicPr>
        <p:blipFill>
          <a:blip r:embed="rId3"/>
          <a:stretch>
            <a:fillRect/>
          </a:stretch>
        </p:blipFill>
        <p:spPr>
          <a:xfrm>
            <a:off x="4536692" y="3991750"/>
            <a:ext cx="3612722" cy="1791123"/>
          </a:xfrm>
          <a:prstGeom prst="rect">
            <a:avLst/>
          </a:prstGeom>
        </p:spPr>
      </p:pic>
    </p:spTree>
    <p:extLst>
      <p:ext uri="{BB962C8B-B14F-4D97-AF65-F5344CB8AC3E}">
        <p14:creationId xmlns:p14="http://schemas.microsoft.com/office/powerpoint/2010/main" val="1055269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p:txBody>
          <a:bodyPr/>
          <a:lstStyle/>
          <a:p>
            <a:r>
              <a:rPr lang="es-ES" dirty="0"/>
              <a:t>1	Introducción</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rgbClr val="FFFF00"/>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chemeClr val="bg1"/>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2180497"/>
            <a:ext cx="8413952" cy="3730446"/>
          </a:xfrm>
        </p:spPr>
        <p:txBody>
          <a:bodyPr>
            <a:normAutofit/>
          </a:bodyPr>
          <a:lstStyle/>
          <a:p>
            <a:pPr marL="0" marR="0" indent="0" algn="just">
              <a:lnSpc>
                <a:spcPct val="115000"/>
              </a:lnSpc>
              <a:spcBef>
                <a:spcPts val="0"/>
              </a:spcBef>
              <a:spcAft>
                <a:spcPts val="1000"/>
              </a:spcAft>
              <a:buNone/>
            </a:pPr>
            <a:r>
              <a:rPr lang="es-ES" dirty="0">
                <a:solidFill>
                  <a:schemeClr val="tx1"/>
                </a:solidFill>
              </a:rPr>
              <a:t>El marco de página es un componente crucial en el diseño y desarrollo de aplicaciones web modernas. Se trata de una estructura que proporciona un esqueleto básico para la disposición visual de los elementos en una página web y que ayuda a los desarrolladores a mantener una estructura coherente y consistente en toda la aplicación. Además de su función estética, el marco de página también puede ayudar a mejorar la experiencia del usuario al proporcionar una navegación intuitiva y coherente en toda la aplicación.</a:t>
            </a:r>
          </a:p>
          <a:p>
            <a:pPr marL="0" marR="0" indent="0" algn="just">
              <a:lnSpc>
                <a:spcPct val="115000"/>
              </a:lnSpc>
              <a:spcBef>
                <a:spcPts val="0"/>
              </a:spcBef>
              <a:spcAft>
                <a:spcPts val="1000"/>
              </a:spcAft>
              <a:buNone/>
            </a:pPr>
            <a:r>
              <a:rPr lang="es-ES" dirty="0">
                <a:solidFill>
                  <a:schemeClr val="tx1"/>
                </a:solidFill>
              </a:rPr>
              <a:t>En un registro de una aplicación web, el marco de página puede desempeñar un papel fundamental en la forma en que se presenta el proceso de registro y cómo interactúa el usuario con la aplicación. Por ejemplo, el marco de página puede incluir elementos comunes como encabezados, pies de página, menús de navegación y paneles de control para el usuario. </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a:t>
            </a:fld>
            <a:endParaRPr lang="en-US" sz="2800" dirty="0">
              <a:solidFill>
                <a:schemeClr val="bg1"/>
              </a:solidFill>
            </a:endParaRPr>
          </a:p>
        </p:txBody>
      </p:sp>
    </p:spTree>
    <p:extLst>
      <p:ext uri="{BB962C8B-B14F-4D97-AF65-F5344CB8AC3E}">
        <p14:creationId xmlns:p14="http://schemas.microsoft.com/office/powerpoint/2010/main" val="9110016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 escoge la carpeta para guardar el modelo lógico y clic en </a:t>
            </a:r>
            <a:r>
              <a:rPr lang="es-ES" dirty="0" err="1">
                <a:solidFill>
                  <a:schemeClr val="tx1"/>
                </a:solidFill>
              </a:rPr>
              <a:t>Save</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40</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966555" y="2155299"/>
            <a:ext cx="3074633" cy="1371599"/>
          </a:xfrm>
          <a:prstGeom prst="rect">
            <a:avLst/>
          </a:prstGeom>
        </p:spPr>
        <p:txBody>
          <a:bodyPr vert="horz" lIns="91440" tIns="45720" rIns="91440" bIns="45720" rtlCol="0" anchor="ctr">
            <a:normAutofit fontScale="925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Para generar el modelo físico a partir del lógico, dirigirse a la opción Tools y clic en “</a:t>
            </a:r>
            <a:r>
              <a:rPr lang="es-ES" dirty="0" err="1">
                <a:solidFill>
                  <a:schemeClr val="tx1"/>
                </a:solidFill>
              </a:rPr>
              <a:t>Generate</a:t>
            </a:r>
            <a:r>
              <a:rPr lang="es-ES" dirty="0">
                <a:solidFill>
                  <a:schemeClr val="tx1"/>
                </a:solidFill>
              </a:rPr>
              <a:t> </a:t>
            </a:r>
            <a:r>
              <a:rPr lang="es-ES" dirty="0" err="1">
                <a:solidFill>
                  <a:schemeClr val="tx1"/>
                </a:solidFill>
              </a:rPr>
              <a:t>Physical</a:t>
            </a:r>
            <a:r>
              <a:rPr lang="es-ES" dirty="0">
                <a:solidFill>
                  <a:schemeClr val="tx1"/>
                </a:solidFill>
              </a:rPr>
              <a:t> Data </a:t>
            </a:r>
            <a:r>
              <a:rPr lang="es-ES" dirty="0" err="1">
                <a:solidFill>
                  <a:schemeClr val="tx1"/>
                </a:solidFill>
              </a:rPr>
              <a:t>Model</a:t>
            </a:r>
            <a:r>
              <a:rPr lang="es-ES" dirty="0">
                <a:solidFill>
                  <a:schemeClr val="tx1"/>
                </a:solidFill>
              </a:rPr>
              <a:t>…”.</a:t>
            </a:r>
          </a:p>
        </p:txBody>
      </p:sp>
      <p:pic>
        <p:nvPicPr>
          <p:cNvPr id="9" name="Picture 83" descr="Graphical user interface, text, application&#10;&#10;Description automatically generated">
            <a:extLst>
              <a:ext uri="{FF2B5EF4-FFF2-40B4-BE49-F238E27FC236}">
                <a16:creationId xmlns:a16="http://schemas.microsoft.com/office/drawing/2014/main" id="{0C0249A2-43C4-D8DB-C7E1-5ADD0B3460EF}"/>
              </a:ext>
            </a:extLst>
          </p:cNvPr>
          <p:cNvPicPr>
            <a:picLocks noChangeAspect="1"/>
          </p:cNvPicPr>
          <p:nvPr/>
        </p:nvPicPr>
        <p:blipFill>
          <a:blip r:embed="rId2"/>
          <a:stretch>
            <a:fillRect/>
          </a:stretch>
        </p:blipFill>
        <p:spPr>
          <a:xfrm>
            <a:off x="506420" y="3745332"/>
            <a:ext cx="3062319" cy="2283958"/>
          </a:xfrm>
          <a:prstGeom prst="rect">
            <a:avLst/>
          </a:prstGeom>
        </p:spPr>
      </p:pic>
      <p:pic>
        <p:nvPicPr>
          <p:cNvPr id="10" name="Picture 84">
            <a:extLst>
              <a:ext uri="{FF2B5EF4-FFF2-40B4-BE49-F238E27FC236}">
                <a16:creationId xmlns:a16="http://schemas.microsoft.com/office/drawing/2014/main" id="{0E8EE730-EFF6-98F4-2C02-D9C9FC929F93}"/>
              </a:ext>
            </a:extLst>
          </p:cNvPr>
          <p:cNvPicPr>
            <a:picLocks noChangeAspect="1"/>
          </p:cNvPicPr>
          <p:nvPr/>
        </p:nvPicPr>
        <p:blipFill>
          <a:blip r:embed="rId3"/>
          <a:stretch>
            <a:fillRect/>
          </a:stretch>
        </p:blipFill>
        <p:spPr>
          <a:xfrm>
            <a:off x="4644918" y="3745331"/>
            <a:ext cx="3688972" cy="2283959"/>
          </a:xfrm>
          <a:prstGeom prst="rect">
            <a:avLst/>
          </a:prstGeom>
        </p:spPr>
      </p:pic>
    </p:spTree>
    <p:extLst>
      <p:ext uri="{BB962C8B-B14F-4D97-AF65-F5344CB8AC3E}">
        <p14:creationId xmlns:p14="http://schemas.microsoft.com/office/powerpoint/2010/main" val="32828684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85000" lnSpcReduction="10000"/>
          </a:bodyPr>
          <a:lstStyle/>
          <a:p>
            <a:pPr marL="0" indent="0" algn="just">
              <a:lnSpc>
                <a:spcPct val="115000"/>
              </a:lnSpc>
              <a:spcBef>
                <a:spcPts val="0"/>
              </a:spcBef>
              <a:spcAft>
                <a:spcPts val="1000"/>
              </a:spcAft>
              <a:buNone/>
            </a:pPr>
            <a:r>
              <a:rPr lang="es-ES" dirty="0">
                <a:solidFill>
                  <a:schemeClr val="tx1"/>
                </a:solidFill>
              </a:rPr>
              <a:t>Para el modelo físico es muy importante definir el Sistema Gestor de Base Datos (DBMS), en este caso MySQL 5.0, luego clic en OK para generar el modelo físico.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41</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966555" y="2155299"/>
            <a:ext cx="3074633"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A continuación, se muestra el modelo físico generado a partir del lógico para el DBMS de MySQL.</a:t>
            </a:r>
          </a:p>
        </p:txBody>
      </p:sp>
      <p:pic>
        <p:nvPicPr>
          <p:cNvPr id="3" name="Picture 85" descr="Graphical user interface, text, application, email&#10;&#10;Description automatically generated">
            <a:extLst>
              <a:ext uri="{FF2B5EF4-FFF2-40B4-BE49-F238E27FC236}">
                <a16:creationId xmlns:a16="http://schemas.microsoft.com/office/drawing/2014/main" id="{1DADBB16-3ABB-0B85-81DF-42A88F67A1B2}"/>
              </a:ext>
            </a:extLst>
          </p:cNvPr>
          <p:cNvPicPr>
            <a:picLocks noChangeAspect="1"/>
          </p:cNvPicPr>
          <p:nvPr/>
        </p:nvPicPr>
        <p:blipFill>
          <a:blip r:embed="rId2"/>
          <a:stretch>
            <a:fillRect/>
          </a:stretch>
        </p:blipFill>
        <p:spPr>
          <a:xfrm>
            <a:off x="581192" y="3680279"/>
            <a:ext cx="3089971" cy="2861582"/>
          </a:xfrm>
          <a:prstGeom prst="rect">
            <a:avLst/>
          </a:prstGeom>
        </p:spPr>
      </p:pic>
      <p:pic>
        <p:nvPicPr>
          <p:cNvPr id="8" name="Picture 86" descr="Timeline&#10;&#10;Description automatically generated with medium confidence">
            <a:extLst>
              <a:ext uri="{FF2B5EF4-FFF2-40B4-BE49-F238E27FC236}">
                <a16:creationId xmlns:a16="http://schemas.microsoft.com/office/drawing/2014/main" id="{1BD0B86E-BE79-09AA-F53D-A186C37CA1E5}"/>
              </a:ext>
            </a:extLst>
          </p:cNvPr>
          <p:cNvPicPr>
            <a:picLocks noChangeAspect="1"/>
          </p:cNvPicPr>
          <p:nvPr/>
        </p:nvPicPr>
        <p:blipFill>
          <a:blip r:embed="rId3"/>
          <a:stretch>
            <a:fillRect/>
          </a:stretch>
        </p:blipFill>
        <p:spPr>
          <a:xfrm>
            <a:off x="4637495" y="3984170"/>
            <a:ext cx="3732752" cy="2099534"/>
          </a:xfrm>
          <a:prstGeom prst="rect">
            <a:avLst/>
          </a:prstGeom>
        </p:spPr>
      </p:pic>
    </p:spTree>
    <p:extLst>
      <p:ext uri="{BB962C8B-B14F-4D97-AF65-F5344CB8AC3E}">
        <p14:creationId xmlns:p14="http://schemas.microsoft.com/office/powerpoint/2010/main" val="33016126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generar el SQL a partir del modelo físico, dar clic sobre </a:t>
            </a:r>
            <a:r>
              <a:rPr lang="es-ES" dirty="0" err="1">
                <a:solidFill>
                  <a:schemeClr val="tx1"/>
                </a:solidFill>
              </a:rPr>
              <a:t>Database</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42</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966555" y="2155299"/>
            <a:ext cx="3074633" cy="1371599"/>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En la siguiente ventana, dejar todas las opciones por defecto, a excepción del directorio en el que se almacenara el archivo SQL, luego clic en OK.</a:t>
            </a:r>
          </a:p>
        </p:txBody>
      </p:sp>
      <p:pic>
        <p:nvPicPr>
          <p:cNvPr id="11" name="Picture 88">
            <a:extLst>
              <a:ext uri="{FF2B5EF4-FFF2-40B4-BE49-F238E27FC236}">
                <a16:creationId xmlns:a16="http://schemas.microsoft.com/office/drawing/2014/main" id="{F3544E9C-4999-3A6C-AC02-3069908E57AC}"/>
              </a:ext>
            </a:extLst>
          </p:cNvPr>
          <p:cNvPicPr>
            <a:picLocks noChangeAspect="1"/>
          </p:cNvPicPr>
          <p:nvPr/>
        </p:nvPicPr>
        <p:blipFill>
          <a:blip r:embed="rId2"/>
          <a:stretch>
            <a:fillRect/>
          </a:stretch>
        </p:blipFill>
        <p:spPr>
          <a:xfrm>
            <a:off x="410274" y="3767506"/>
            <a:ext cx="3652455" cy="2406267"/>
          </a:xfrm>
          <a:prstGeom prst="rect">
            <a:avLst/>
          </a:prstGeom>
        </p:spPr>
      </p:pic>
      <p:pic>
        <p:nvPicPr>
          <p:cNvPr id="12" name="Picture 90" descr="Graphical user interface, text, application, email&#10;&#10;Description automatically generated">
            <a:extLst>
              <a:ext uri="{FF2B5EF4-FFF2-40B4-BE49-F238E27FC236}">
                <a16:creationId xmlns:a16="http://schemas.microsoft.com/office/drawing/2014/main" id="{F835670C-678D-ED3A-7F70-81AE0543BCA6}"/>
              </a:ext>
            </a:extLst>
          </p:cNvPr>
          <p:cNvPicPr>
            <a:picLocks noChangeAspect="1"/>
          </p:cNvPicPr>
          <p:nvPr/>
        </p:nvPicPr>
        <p:blipFill>
          <a:blip r:embed="rId3"/>
          <a:stretch>
            <a:fillRect/>
          </a:stretch>
        </p:blipFill>
        <p:spPr>
          <a:xfrm>
            <a:off x="4709899" y="3767506"/>
            <a:ext cx="3587944" cy="2406268"/>
          </a:xfrm>
          <a:prstGeom prst="rect">
            <a:avLst/>
          </a:prstGeom>
        </p:spPr>
      </p:pic>
    </p:spTree>
    <p:extLst>
      <p:ext uri="{BB962C8B-B14F-4D97-AF65-F5344CB8AC3E}">
        <p14:creationId xmlns:p14="http://schemas.microsoft.com/office/powerpoint/2010/main" val="23068955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77500" lnSpcReduction="20000"/>
          </a:bodyPr>
          <a:lstStyle/>
          <a:p>
            <a:pPr marL="0" indent="0" algn="just">
              <a:lnSpc>
                <a:spcPct val="115000"/>
              </a:lnSpc>
              <a:spcBef>
                <a:spcPts val="0"/>
              </a:spcBef>
              <a:spcAft>
                <a:spcPts val="1000"/>
              </a:spcAft>
              <a:buNone/>
            </a:pPr>
            <a:r>
              <a:rPr lang="es-ES" dirty="0">
                <a:solidFill>
                  <a:schemeClr val="tx1"/>
                </a:solidFill>
              </a:rPr>
              <a:t>Para usar el SQL generado y conectar la base de datos con el aplicativo </a:t>
            </a:r>
            <a:r>
              <a:rPr lang="es-ES" dirty="0" err="1">
                <a:solidFill>
                  <a:schemeClr val="tx1"/>
                </a:solidFill>
              </a:rPr>
              <a:t>Login</a:t>
            </a:r>
            <a:r>
              <a:rPr lang="es-ES" dirty="0">
                <a:solidFill>
                  <a:schemeClr val="tx1"/>
                </a:solidFill>
              </a:rPr>
              <a:t>, se hará uso de XAMPP con MySQL. Para iniciar MySQL dar clic sobre </a:t>
            </a:r>
            <a:r>
              <a:rPr lang="es-ES" dirty="0" err="1">
                <a:solidFill>
                  <a:schemeClr val="tx1"/>
                </a:solidFill>
              </a:rPr>
              <a:t>Start</a:t>
            </a:r>
            <a:r>
              <a:rPr lang="es-ES" dirty="0">
                <a:solidFill>
                  <a:schemeClr val="tx1"/>
                </a:solidFill>
              </a:rPr>
              <a:t> en Apache y MySQL.</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43</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572001" y="2155299"/>
            <a:ext cx="3964176" cy="1371599"/>
          </a:xfrm>
          <a:prstGeom prst="rect">
            <a:avLst/>
          </a:prstGeom>
        </p:spPr>
        <p:txBody>
          <a:bodyPr vert="horz" lIns="91440" tIns="45720" rIns="91440" bIns="45720" rtlCol="0" anchor="ctr">
            <a:normAutofit fontScale="850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Una vez que se enciendan los servicios, dirigirse a </a:t>
            </a:r>
            <a:r>
              <a:rPr lang="es-ES" dirty="0" err="1">
                <a:solidFill>
                  <a:schemeClr val="tx1"/>
                </a:solidFill>
              </a:rPr>
              <a:t>phpMyAdmin</a:t>
            </a:r>
            <a:r>
              <a:rPr lang="es-ES" dirty="0">
                <a:solidFill>
                  <a:schemeClr val="tx1"/>
                </a:solidFill>
              </a:rPr>
              <a:t> y crear una nueva base de datos, clic en New e ingresar el nombre de la BD como “</a:t>
            </a:r>
            <a:r>
              <a:rPr lang="es-ES" dirty="0" err="1">
                <a:solidFill>
                  <a:schemeClr val="tx1"/>
                </a:solidFill>
              </a:rPr>
              <a:t>crud_login_monster</a:t>
            </a:r>
            <a:r>
              <a:rPr lang="es-ES" dirty="0">
                <a:solidFill>
                  <a:schemeClr val="tx1"/>
                </a:solidFill>
              </a:rPr>
              <a:t>” con la configuración “utf8_general_ci”, por último, clic en </a:t>
            </a:r>
            <a:r>
              <a:rPr lang="es-ES" dirty="0" err="1">
                <a:solidFill>
                  <a:schemeClr val="tx1"/>
                </a:solidFill>
              </a:rPr>
              <a:t>Create</a:t>
            </a:r>
            <a:r>
              <a:rPr lang="es-ES" dirty="0">
                <a:solidFill>
                  <a:schemeClr val="tx1"/>
                </a:solidFill>
              </a:rPr>
              <a:t>.</a:t>
            </a:r>
          </a:p>
        </p:txBody>
      </p:sp>
      <p:pic>
        <p:nvPicPr>
          <p:cNvPr id="3" name="Picture 91">
            <a:extLst>
              <a:ext uri="{FF2B5EF4-FFF2-40B4-BE49-F238E27FC236}">
                <a16:creationId xmlns:a16="http://schemas.microsoft.com/office/drawing/2014/main" id="{2CCA600A-B303-BEED-1AB2-7D9D7F11BA5D}"/>
              </a:ext>
            </a:extLst>
          </p:cNvPr>
          <p:cNvPicPr>
            <a:picLocks noChangeAspect="1"/>
          </p:cNvPicPr>
          <p:nvPr/>
        </p:nvPicPr>
        <p:blipFill>
          <a:blip r:embed="rId2"/>
          <a:stretch>
            <a:fillRect/>
          </a:stretch>
        </p:blipFill>
        <p:spPr>
          <a:xfrm>
            <a:off x="503724" y="3864576"/>
            <a:ext cx="3414041" cy="2212128"/>
          </a:xfrm>
          <a:prstGeom prst="rect">
            <a:avLst/>
          </a:prstGeom>
        </p:spPr>
      </p:pic>
      <p:pic>
        <p:nvPicPr>
          <p:cNvPr id="8" name="Picture 92" descr="Graphical user interface, application&#10;&#10;Description automatically generated">
            <a:extLst>
              <a:ext uri="{FF2B5EF4-FFF2-40B4-BE49-F238E27FC236}">
                <a16:creationId xmlns:a16="http://schemas.microsoft.com/office/drawing/2014/main" id="{25EBF06F-BD97-AA97-1085-2059577129C5}"/>
              </a:ext>
            </a:extLst>
          </p:cNvPr>
          <p:cNvPicPr>
            <a:picLocks noChangeAspect="1"/>
          </p:cNvPicPr>
          <p:nvPr/>
        </p:nvPicPr>
        <p:blipFill>
          <a:blip r:embed="rId3"/>
          <a:stretch>
            <a:fillRect/>
          </a:stretch>
        </p:blipFill>
        <p:spPr>
          <a:xfrm>
            <a:off x="5122136" y="3864576"/>
            <a:ext cx="2610980" cy="2212128"/>
          </a:xfrm>
          <a:prstGeom prst="rect">
            <a:avLst/>
          </a:prstGeom>
        </p:spPr>
      </p:pic>
    </p:spTree>
    <p:extLst>
      <p:ext uri="{BB962C8B-B14F-4D97-AF65-F5344CB8AC3E}">
        <p14:creationId xmlns:p14="http://schemas.microsoft.com/office/powerpoint/2010/main" val="4448127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el panel que muestra las bases de datos, verificar que se creo la base de datos “</a:t>
            </a:r>
            <a:r>
              <a:rPr lang="es-ES" dirty="0" err="1">
                <a:solidFill>
                  <a:schemeClr val="tx1"/>
                </a:solidFill>
              </a:rPr>
              <a:t>crud_login_monster</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44</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572001" y="2155299"/>
            <a:ext cx="3964176"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Para cargar el SQL generado con </a:t>
            </a:r>
            <a:r>
              <a:rPr lang="es-ES" dirty="0" err="1">
                <a:solidFill>
                  <a:schemeClr val="tx1"/>
                </a:solidFill>
              </a:rPr>
              <a:t>Power</a:t>
            </a:r>
            <a:r>
              <a:rPr lang="es-ES" dirty="0">
                <a:solidFill>
                  <a:schemeClr val="tx1"/>
                </a:solidFill>
              </a:rPr>
              <a:t> </a:t>
            </a:r>
            <a:r>
              <a:rPr lang="es-ES" dirty="0" err="1">
                <a:solidFill>
                  <a:schemeClr val="tx1"/>
                </a:solidFill>
              </a:rPr>
              <a:t>Designer</a:t>
            </a:r>
            <a:r>
              <a:rPr lang="es-ES" dirty="0">
                <a:solidFill>
                  <a:schemeClr val="tx1"/>
                </a:solidFill>
              </a:rPr>
              <a:t>, abrir Apache NetBeans -&gt; File -&gt; Open File.</a:t>
            </a:r>
          </a:p>
        </p:txBody>
      </p:sp>
      <p:pic>
        <p:nvPicPr>
          <p:cNvPr id="9" name="Picture 23" descr="Graphical user interface, text, application, chat or text message&#10;&#10;Description automatically generated">
            <a:extLst>
              <a:ext uri="{FF2B5EF4-FFF2-40B4-BE49-F238E27FC236}">
                <a16:creationId xmlns:a16="http://schemas.microsoft.com/office/drawing/2014/main" id="{516AC7C8-9809-6C3A-64F9-7C0CB4F4C94A}"/>
              </a:ext>
            </a:extLst>
          </p:cNvPr>
          <p:cNvPicPr>
            <a:picLocks noChangeAspect="1"/>
          </p:cNvPicPr>
          <p:nvPr/>
        </p:nvPicPr>
        <p:blipFill>
          <a:blip r:embed="rId2"/>
          <a:stretch>
            <a:fillRect/>
          </a:stretch>
        </p:blipFill>
        <p:spPr>
          <a:xfrm>
            <a:off x="1311377" y="3864576"/>
            <a:ext cx="1614262" cy="2625966"/>
          </a:xfrm>
          <a:prstGeom prst="rect">
            <a:avLst/>
          </a:prstGeom>
        </p:spPr>
      </p:pic>
      <p:pic>
        <p:nvPicPr>
          <p:cNvPr id="10" name="Picture 24">
            <a:extLst>
              <a:ext uri="{FF2B5EF4-FFF2-40B4-BE49-F238E27FC236}">
                <a16:creationId xmlns:a16="http://schemas.microsoft.com/office/drawing/2014/main" id="{315B5040-85D0-909F-AC74-CCA7E20523FF}"/>
              </a:ext>
            </a:extLst>
          </p:cNvPr>
          <p:cNvPicPr>
            <a:picLocks noChangeAspect="1"/>
          </p:cNvPicPr>
          <p:nvPr/>
        </p:nvPicPr>
        <p:blipFill>
          <a:blip r:embed="rId3"/>
          <a:stretch>
            <a:fillRect/>
          </a:stretch>
        </p:blipFill>
        <p:spPr>
          <a:xfrm>
            <a:off x="5382514" y="3821098"/>
            <a:ext cx="2343150" cy="2352675"/>
          </a:xfrm>
          <a:prstGeom prst="rect">
            <a:avLst/>
          </a:prstGeom>
        </p:spPr>
      </p:pic>
    </p:spTree>
    <p:extLst>
      <p:ext uri="{BB962C8B-B14F-4D97-AF65-F5344CB8AC3E}">
        <p14:creationId xmlns:p14="http://schemas.microsoft.com/office/powerpoint/2010/main" val="37243744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Buscar el archivo SQL generado y clic en Open.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45</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572001" y="2155299"/>
            <a:ext cx="3964176"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A continuación, se muestra el código SQL en Apache NetBeans.</a:t>
            </a:r>
          </a:p>
        </p:txBody>
      </p:sp>
      <p:pic>
        <p:nvPicPr>
          <p:cNvPr id="3" name="Picture 93">
            <a:extLst>
              <a:ext uri="{FF2B5EF4-FFF2-40B4-BE49-F238E27FC236}">
                <a16:creationId xmlns:a16="http://schemas.microsoft.com/office/drawing/2014/main" id="{84E14F26-A773-A3E5-B71F-2E66462C4DA2}"/>
              </a:ext>
            </a:extLst>
          </p:cNvPr>
          <p:cNvPicPr>
            <a:picLocks noChangeAspect="1"/>
          </p:cNvPicPr>
          <p:nvPr/>
        </p:nvPicPr>
        <p:blipFill>
          <a:blip r:embed="rId2"/>
          <a:stretch>
            <a:fillRect/>
          </a:stretch>
        </p:blipFill>
        <p:spPr>
          <a:xfrm>
            <a:off x="622738" y="3984172"/>
            <a:ext cx="3368073" cy="1763559"/>
          </a:xfrm>
          <a:prstGeom prst="rect">
            <a:avLst/>
          </a:prstGeom>
        </p:spPr>
      </p:pic>
      <p:pic>
        <p:nvPicPr>
          <p:cNvPr id="8" name="Picture 98" descr="Text&#10;&#10;Description automatically generated">
            <a:extLst>
              <a:ext uri="{FF2B5EF4-FFF2-40B4-BE49-F238E27FC236}">
                <a16:creationId xmlns:a16="http://schemas.microsoft.com/office/drawing/2014/main" id="{33B17D41-28E0-9ECA-D801-10C4C321F91E}"/>
              </a:ext>
            </a:extLst>
          </p:cNvPr>
          <p:cNvPicPr>
            <a:picLocks noChangeAspect="1"/>
          </p:cNvPicPr>
          <p:nvPr/>
        </p:nvPicPr>
        <p:blipFill>
          <a:blip r:embed="rId3"/>
          <a:stretch>
            <a:fillRect/>
          </a:stretch>
        </p:blipFill>
        <p:spPr>
          <a:xfrm>
            <a:off x="4515319" y="3775679"/>
            <a:ext cx="4077540" cy="2180544"/>
          </a:xfrm>
          <a:prstGeom prst="rect">
            <a:avLst/>
          </a:prstGeom>
        </p:spPr>
      </p:pic>
    </p:spTree>
    <p:extLst>
      <p:ext uri="{BB962C8B-B14F-4D97-AF65-F5344CB8AC3E}">
        <p14:creationId xmlns:p14="http://schemas.microsoft.com/office/powerpoint/2010/main" val="35706452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92500" lnSpcReduction="20000"/>
          </a:bodyPr>
          <a:lstStyle/>
          <a:p>
            <a:pPr marL="0" indent="0" algn="just">
              <a:lnSpc>
                <a:spcPct val="115000"/>
              </a:lnSpc>
              <a:spcBef>
                <a:spcPts val="0"/>
              </a:spcBef>
              <a:spcAft>
                <a:spcPts val="1000"/>
              </a:spcAft>
              <a:buNone/>
            </a:pPr>
            <a:r>
              <a:rPr lang="es-ES" dirty="0">
                <a:solidFill>
                  <a:schemeClr val="tx1"/>
                </a:solidFill>
              </a:rPr>
              <a:t>Dirigirse al panel de </a:t>
            </a:r>
            <a:r>
              <a:rPr lang="es-ES" dirty="0" err="1">
                <a:solidFill>
                  <a:schemeClr val="tx1"/>
                </a:solidFill>
              </a:rPr>
              <a:t>Services</a:t>
            </a:r>
            <a:r>
              <a:rPr lang="es-ES" dirty="0">
                <a:solidFill>
                  <a:schemeClr val="tx1"/>
                </a:solidFill>
              </a:rPr>
              <a:t> -&gt; </a:t>
            </a:r>
            <a:r>
              <a:rPr lang="es-ES" dirty="0" err="1">
                <a:solidFill>
                  <a:schemeClr val="tx1"/>
                </a:solidFill>
              </a:rPr>
              <a:t>Databases</a:t>
            </a:r>
            <a:r>
              <a:rPr lang="es-ES" dirty="0">
                <a:solidFill>
                  <a:schemeClr val="tx1"/>
                </a:solidFill>
              </a:rPr>
              <a:t>, clic derecho en “MySQL Server at localhost:3306” y seleccionar la opción </a:t>
            </a:r>
            <a:r>
              <a:rPr lang="es-ES" dirty="0" err="1">
                <a:solidFill>
                  <a:schemeClr val="tx1"/>
                </a:solidFill>
              </a:rPr>
              <a:t>Connect</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46</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En la siguiente ventana, clic en Yes.</a:t>
            </a:r>
          </a:p>
        </p:txBody>
      </p:sp>
      <p:pic>
        <p:nvPicPr>
          <p:cNvPr id="9" name="Picture 109">
            <a:extLst>
              <a:ext uri="{FF2B5EF4-FFF2-40B4-BE49-F238E27FC236}">
                <a16:creationId xmlns:a16="http://schemas.microsoft.com/office/drawing/2014/main" id="{0A73170B-19DA-9FD4-B94A-25BE112EB3F9}"/>
              </a:ext>
            </a:extLst>
          </p:cNvPr>
          <p:cNvPicPr>
            <a:picLocks noChangeAspect="1"/>
          </p:cNvPicPr>
          <p:nvPr/>
        </p:nvPicPr>
        <p:blipFill>
          <a:blip r:embed="rId2"/>
          <a:stretch>
            <a:fillRect/>
          </a:stretch>
        </p:blipFill>
        <p:spPr>
          <a:xfrm>
            <a:off x="421784" y="4180151"/>
            <a:ext cx="3393447" cy="1371600"/>
          </a:xfrm>
          <a:prstGeom prst="rect">
            <a:avLst/>
          </a:prstGeom>
        </p:spPr>
      </p:pic>
      <p:pic>
        <p:nvPicPr>
          <p:cNvPr id="10" name="Picture 132" descr="Text&#10;&#10;Description automatically generated">
            <a:extLst>
              <a:ext uri="{FF2B5EF4-FFF2-40B4-BE49-F238E27FC236}">
                <a16:creationId xmlns:a16="http://schemas.microsoft.com/office/drawing/2014/main" id="{8A98C7E4-40CD-E243-4091-98C21A6A383F}"/>
              </a:ext>
            </a:extLst>
          </p:cNvPr>
          <p:cNvPicPr>
            <a:picLocks noChangeAspect="1"/>
          </p:cNvPicPr>
          <p:nvPr/>
        </p:nvPicPr>
        <p:blipFill>
          <a:blip r:embed="rId3"/>
          <a:stretch>
            <a:fillRect/>
          </a:stretch>
        </p:blipFill>
        <p:spPr>
          <a:xfrm>
            <a:off x="4316309" y="4106341"/>
            <a:ext cx="4060462" cy="1504862"/>
          </a:xfrm>
          <a:prstGeom prst="rect">
            <a:avLst/>
          </a:prstGeom>
        </p:spPr>
      </p:pic>
    </p:spTree>
    <p:extLst>
      <p:ext uri="{BB962C8B-B14F-4D97-AF65-F5344CB8AC3E}">
        <p14:creationId xmlns:p14="http://schemas.microsoft.com/office/powerpoint/2010/main" val="25417559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 ingresan los campos para la conexión a la base de datos como se muestra en la imagen y clic en OK.</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47</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Una vez configurada la conexión en Apache NetBeans, dirigirse al panel superior y clic sobre el botón “Run SQL”.</a:t>
            </a:r>
          </a:p>
        </p:txBody>
      </p:sp>
      <p:pic>
        <p:nvPicPr>
          <p:cNvPr id="3" name="Picture 29" descr="Graphical user interface, text, application&#10;&#10;Description automatically generated">
            <a:extLst>
              <a:ext uri="{FF2B5EF4-FFF2-40B4-BE49-F238E27FC236}">
                <a16:creationId xmlns:a16="http://schemas.microsoft.com/office/drawing/2014/main" id="{361914D6-0DD4-0D36-C16E-BAE3CA22265A}"/>
              </a:ext>
            </a:extLst>
          </p:cNvPr>
          <p:cNvPicPr>
            <a:picLocks noChangeAspect="1"/>
          </p:cNvPicPr>
          <p:nvPr/>
        </p:nvPicPr>
        <p:blipFill>
          <a:blip r:embed="rId2"/>
          <a:stretch>
            <a:fillRect/>
          </a:stretch>
        </p:blipFill>
        <p:spPr>
          <a:xfrm>
            <a:off x="267086" y="3825056"/>
            <a:ext cx="3702843" cy="2067432"/>
          </a:xfrm>
          <a:prstGeom prst="rect">
            <a:avLst/>
          </a:prstGeom>
        </p:spPr>
      </p:pic>
      <p:pic>
        <p:nvPicPr>
          <p:cNvPr id="8" name="Picture 31" descr="A screenshot of a computer&#10;&#10;Description automatically generated with medium confidence">
            <a:extLst>
              <a:ext uri="{FF2B5EF4-FFF2-40B4-BE49-F238E27FC236}">
                <a16:creationId xmlns:a16="http://schemas.microsoft.com/office/drawing/2014/main" id="{D816F9EE-371D-E49F-FCC0-FC3731255000}"/>
              </a:ext>
            </a:extLst>
          </p:cNvPr>
          <p:cNvPicPr>
            <a:picLocks noChangeAspect="1"/>
          </p:cNvPicPr>
          <p:nvPr/>
        </p:nvPicPr>
        <p:blipFill>
          <a:blip r:embed="rId3"/>
          <a:stretch>
            <a:fillRect/>
          </a:stretch>
        </p:blipFill>
        <p:spPr>
          <a:xfrm>
            <a:off x="4532353" y="3984170"/>
            <a:ext cx="3949165" cy="1904243"/>
          </a:xfrm>
          <a:prstGeom prst="rect">
            <a:avLst/>
          </a:prstGeom>
        </p:spPr>
      </p:pic>
    </p:spTree>
    <p:extLst>
      <p:ext uri="{BB962C8B-B14F-4D97-AF65-F5344CB8AC3E}">
        <p14:creationId xmlns:p14="http://schemas.microsoft.com/office/powerpoint/2010/main" val="7639027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la siguiente ventana, seleccionar la opción “New </a:t>
            </a:r>
            <a:r>
              <a:rPr lang="es-ES" dirty="0" err="1">
                <a:solidFill>
                  <a:schemeClr val="tx1"/>
                </a:solidFill>
              </a:rPr>
              <a:t>Database</a:t>
            </a:r>
            <a:r>
              <a:rPr lang="es-ES" dirty="0">
                <a:solidFill>
                  <a:schemeClr val="tx1"/>
                </a:solidFill>
              </a:rPr>
              <a:t> </a:t>
            </a:r>
            <a:r>
              <a:rPr lang="es-ES" dirty="0" err="1">
                <a:solidFill>
                  <a:schemeClr val="tx1"/>
                </a:solidFill>
              </a:rPr>
              <a:t>Connection</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48</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Se selecciona el conector para MySQL y clic en Next.</a:t>
            </a:r>
          </a:p>
        </p:txBody>
      </p:sp>
      <p:pic>
        <p:nvPicPr>
          <p:cNvPr id="9" name="Picture 136" descr="Text&#10;&#10;Description automatically generated">
            <a:extLst>
              <a:ext uri="{FF2B5EF4-FFF2-40B4-BE49-F238E27FC236}">
                <a16:creationId xmlns:a16="http://schemas.microsoft.com/office/drawing/2014/main" id="{5A9E7913-8095-757E-A20C-D83D1A801810}"/>
              </a:ext>
            </a:extLst>
          </p:cNvPr>
          <p:cNvPicPr>
            <a:picLocks noChangeAspect="1"/>
          </p:cNvPicPr>
          <p:nvPr/>
        </p:nvPicPr>
        <p:blipFill>
          <a:blip r:embed="rId2"/>
          <a:stretch>
            <a:fillRect/>
          </a:stretch>
        </p:blipFill>
        <p:spPr>
          <a:xfrm>
            <a:off x="289108" y="4129496"/>
            <a:ext cx="3678736" cy="1192515"/>
          </a:xfrm>
          <a:prstGeom prst="rect">
            <a:avLst/>
          </a:prstGeom>
        </p:spPr>
      </p:pic>
      <p:pic>
        <p:nvPicPr>
          <p:cNvPr id="10" name="Picture 137" descr="Graphical user interface, application&#10;&#10;Description automatically generated">
            <a:extLst>
              <a:ext uri="{FF2B5EF4-FFF2-40B4-BE49-F238E27FC236}">
                <a16:creationId xmlns:a16="http://schemas.microsoft.com/office/drawing/2014/main" id="{C7C125DD-73E6-FBDD-A4DB-6550F141FEE5}"/>
              </a:ext>
            </a:extLst>
          </p:cNvPr>
          <p:cNvPicPr>
            <a:picLocks noChangeAspect="1"/>
          </p:cNvPicPr>
          <p:nvPr/>
        </p:nvPicPr>
        <p:blipFill>
          <a:blip r:embed="rId3"/>
          <a:stretch>
            <a:fillRect/>
          </a:stretch>
        </p:blipFill>
        <p:spPr>
          <a:xfrm>
            <a:off x="4888268" y="3659926"/>
            <a:ext cx="3380014" cy="2513847"/>
          </a:xfrm>
          <a:prstGeom prst="rect">
            <a:avLst/>
          </a:prstGeom>
        </p:spPr>
      </p:pic>
    </p:spTree>
    <p:extLst>
      <p:ext uri="{BB962C8B-B14F-4D97-AF65-F5344CB8AC3E}">
        <p14:creationId xmlns:p14="http://schemas.microsoft.com/office/powerpoint/2010/main" val="38004842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77500" lnSpcReduction="20000"/>
          </a:bodyPr>
          <a:lstStyle/>
          <a:p>
            <a:pPr marL="0" indent="0" algn="just">
              <a:lnSpc>
                <a:spcPct val="115000"/>
              </a:lnSpc>
              <a:spcBef>
                <a:spcPts val="0"/>
              </a:spcBef>
              <a:spcAft>
                <a:spcPts val="1000"/>
              </a:spcAft>
              <a:buNone/>
            </a:pPr>
            <a:r>
              <a:rPr lang="es-ES" dirty="0">
                <a:solidFill>
                  <a:schemeClr val="tx1"/>
                </a:solidFill>
              </a:rPr>
              <a:t>En la siguiente ventana, ingresar los campos para la conexión como se muestra en la figura, para comprobar la conexión dar clic en “Test </a:t>
            </a:r>
            <a:r>
              <a:rPr lang="es-ES" dirty="0" err="1">
                <a:solidFill>
                  <a:schemeClr val="tx1"/>
                </a:solidFill>
              </a:rPr>
              <a:t>Connection</a:t>
            </a:r>
            <a:r>
              <a:rPr lang="es-ES" dirty="0">
                <a:solidFill>
                  <a:schemeClr val="tx1"/>
                </a:solidFill>
              </a:rPr>
              <a:t>”, por último, clic en Next.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49</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En la siguiente ventana clic en Next.</a:t>
            </a:r>
          </a:p>
        </p:txBody>
      </p:sp>
      <p:pic>
        <p:nvPicPr>
          <p:cNvPr id="3" name="Picture 138" descr="Graphical user interface, application&#10;&#10;Description automatically generated">
            <a:extLst>
              <a:ext uri="{FF2B5EF4-FFF2-40B4-BE49-F238E27FC236}">
                <a16:creationId xmlns:a16="http://schemas.microsoft.com/office/drawing/2014/main" id="{28353C18-DF16-ABF5-D3C2-B565C8849962}"/>
              </a:ext>
            </a:extLst>
          </p:cNvPr>
          <p:cNvPicPr>
            <a:picLocks noChangeAspect="1"/>
          </p:cNvPicPr>
          <p:nvPr/>
        </p:nvPicPr>
        <p:blipFill>
          <a:blip r:embed="rId2"/>
          <a:stretch>
            <a:fillRect/>
          </a:stretch>
        </p:blipFill>
        <p:spPr>
          <a:xfrm>
            <a:off x="494614" y="3853398"/>
            <a:ext cx="3325766" cy="2513848"/>
          </a:xfrm>
          <a:prstGeom prst="rect">
            <a:avLst/>
          </a:prstGeom>
        </p:spPr>
      </p:pic>
      <p:pic>
        <p:nvPicPr>
          <p:cNvPr id="8" name="Picture 139" descr="Graphical user interface, application&#10;&#10;Description automatically generated">
            <a:extLst>
              <a:ext uri="{FF2B5EF4-FFF2-40B4-BE49-F238E27FC236}">
                <a16:creationId xmlns:a16="http://schemas.microsoft.com/office/drawing/2014/main" id="{354557AD-B087-7BCC-4AF0-C8DD01D5952E}"/>
              </a:ext>
            </a:extLst>
          </p:cNvPr>
          <p:cNvPicPr>
            <a:picLocks noChangeAspect="1"/>
          </p:cNvPicPr>
          <p:nvPr/>
        </p:nvPicPr>
        <p:blipFill>
          <a:blip r:embed="rId3"/>
          <a:stretch>
            <a:fillRect/>
          </a:stretch>
        </p:blipFill>
        <p:spPr>
          <a:xfrm>
            <a:off x="4816929" y="3526898"/>
            <a:ext cx="3511062" cy="2661240"/>
          </a:xfrm>
          <a:prstGeom prst="rect">
            <a:avLst/>
          </a:prstGeom>
        </p:spPr>
      </p:pic>
    </p:spTree>
    <p:extLst>
      <p:ext uri="{BB962C8B-B14F-4D97-AF65-F5344CB8AC3E}">
        <p14:creationId xmlns:p14="http://schemas.microsoft.com/office/powerpoint/2010/main" val="6579612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p:txBody>
          <a:bodyPr/>
          <a:lstStyle/>
          <a:p>
            <a:r>
              <a:rPr lang="es-ES" dirty="0"/>
              <a:t>2	OBJETIVOS</a:t>
            </a:r>
            <a:br>
              <a:rPr lang="es-ES" dirty="0"/>
            </a:br>
            <a:r>
              <a:rPr lang="es-ES" dirty="0"/>
              <a:t>2.1.	OBJETIVO GENERAL</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rgbClr val="FFFF00"/>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chemeClr val="bg1"/>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2180497"/>
            <a:ext cx="8413952" cy="1166860"/>
          </a:xfrm>
        </p:spPr>
        <p:txBody>
          <a:bodyPr>
            <a:normAutofit/>
          </a:bodyPr>
          <a:lstStyle/>
          <a:p>
            <a:pPr marL="0" marR="0" indent="0" algn="just">
              <a:lnSpc>
                <a:spcPct val="115000"/>
              </a:lnSpc>
              <a:spcBef>
                <a:spcPts val="0"/>
              </a:spcBef>
              <a:spcAft>
                <a:spcPts val="1000"/>
              </a:spcAft>
              <a:buNone/>
            </a:pPr>
            <a:r>
              <a:rPr lang="es-ES" dirty="0">
                <a:solidFill>
                  <a:schemeClr val="tx1"/>
                </a:solidFill>
              </a:rPr>
              <a:t>Implementar un Marco de Página haciendo uso del IDE Apache NetBeans, JSF y PrimeFaces para el diseño y una base de datos relacional de MySQL para guardar los registros.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a:t>
            </a:fld>
            <a:endParaRPr lang="en-US" sz="2800" dirty="0">
              <a:solidFill>
                <a:schemeClr val="bg1"/>
              </a:solidFill>
            </a:endParaRPr>
          </a:p>
        </p:txBody>
      </p:sp>
    </p:spTree>
    <p:extLst>
      <p:ext uri="{BB962C8B-B14F-4D97-AF65-F5344CB8AC3E}">
        <p14:creationId xmlns:p14="http://schemas.microsoft.com/office/powerpoint/2010/main" val="25048109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A continuación, dejar el campo por “Input </a:t>
            </a:r>
            <a:r>
              <a:rPr lang="es-ES" dirty="0" err="1">
                <a:solidFill>
                  <a:schemeClr val="tx1"/>
                </a:solidFill>
              </a:rPr>
              <a:t>connection</a:t>
            </a:r>
            <a:r>
              <a:rPr lang="es-ES" dirty="0">
                <a:solidFill>
                  <a:schemeClr val="tx1"/>
                </a:solidFill>
              </a:rPr>
              <a:t> </a:t>
            </a:r>
            <a:r>
              <a:rPr lang="es-ES" dirty="0" err="1">
                <a:solidFill>
                  <a:schemeClr val="tx1"/>
                </a:solidFill>
              </a:rPr>
              <a:t>name</a:t>
            </a:r>
            <a:r>
              <a:rPr lang="es-ES" dirty="0">
                <a:solidFill>
                  <a:schemeClr val="tx1"/>
                </a:solidFill>
              </a:rPr>
              <a:t>:” por defecto y clic en </a:t>
            </a:r>
            <a:r>
              <a:rPr lang="es-ES" dirty="0" err="1">
                <a:solidFill>
                  <a:schemeClr val="tx1"/>
                </a:solidFill>
              </a:rPr>
              <a:t>Finish</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50</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fontScale="925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Se muestra una ventana, seleccionar la conexión que se creo con la base “</a:t>
            </a:r>
            <a:r>
              <a:rPr lang="es-ES" dirty="0" err="1">
                <a:solidFill>
                  <a:schemeClr val="tx1"/>
                </a:solidFill>
              </a:rPr>
              <a:t>crud_login_mosnter</a:t>
            </a:r>
            <a:r>
              <a:rPr lang="es-ES" dirty="0">
                <a:solidFill>
                  <a:schemeClr val="tx1"/>
                </a:solidFill>
              </a:rPr>
              <a:t>” y clic en OK.</a:t>
            </a:r>
          </a:p>
        </p:txBody>
      </p:sp>
      <p:pic>
        <p:nvPicPr>
          <p:cNvPr id="9" name="Picture 140" descr="Graphical user interface, text&#10;&#10;Description automatically generated">
            <a:extLst>
              <a:ext uri="{FF2B5EF4-FFF2-40B4-BE49-F238E27FC236}">
                <a16:creationId xmlns:a16="http://schemas.microsoft.com/office/drawing/2014/main" id="{97DD9488-7C16-14E4-5744-CF9179DFFBF3}"/>
              </a:ext>
            </a:extLst>
          </p:cNvPr>
          <p:cNvPicPr>
            <a:picLocks noChangeAspect="1"/>
          </p:cNvPicPr>
          <p:nvPr/>
        </p:nvPicPr>
        <p:blipFill>
          <a:blip r:embed="rId2"/>
          <a:stretch>
            <a:fillRect/>
          </a:stretch>
        </p:blipFill>
        <p:spPr>
          <a:xfrm>
            <a:off x="858032" y="3856341"/>
            <a:ext cx="2660832" cy="2002353"/>
          </a:xfrm>
          <a:prstGeom prst="rect">
            <a:avLst/>
          </a:prstGeom>
        </p:spPr>
      </p:pic>
      <p:pic>
        <p:nvPicPr>
          <p:cNvPr id="10" name="Picture 141" descr="Graphical user interface, text, application&#10;&#10;Description automatically generated">
            <a:extLst>
              <a:ext uri="{FF2B5EF4-FFF2-40B4-BE49-F238E27FC236}">
                <a16:creationId xmlns:a16="http://schemas.microsoft.com/office/drawing/2014/main" id="{C38D76DA-6B80-5BA7-3910-D1B01FB35157}"/>
              </a:ext>
            </a:extLst>
          </p:cNvPr>
          <p:cNvPicPr>
            <a:picLocks noChangeAspect="1"/>
          </p:cNvPicPr>
          <p:nvPr/>
        </p:nvPicPr>
        <p:blipFill>
          <a:blip r:embed="rId3"/>
          <a:stretch>
            <a:fillRect/>
          </a:stretch>
        </p:blipFill>
        <p:spPr>
          <a:xfrm>
            <a:off x="4398101" y="4210769"/>
            <a:ext cx="4217670" cy="1293495"/>
          </a:xfrm>
          <a:prstGeom prst="rect">
            <a:avLst/>
          </a:prstGeom>
        </p:spPr>
      </p:pic>
    </p:spTree>
    <p:extLst>
      <p:ext uri="{BB962C8B-B14F-4D97-AF65-F5344CB8AC3E}">
        <p14:creationId xmlns:p14="http://schemas.microsoft.com/office/powerpoint/2010/main" val="34592421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4.1	IMPLEMENTACIÓN DE LA BASE DE DATOS</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rgbClr val="FFFF00"/>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92500" lnSpcReduction="20000"/>
          </a:bodyPr>
          <a:lstStyle/>
          <a:p>
            <a:pPr marL="0" indent="0" algn="just">
              <a:lnSpc>
                <a:spcPct val="115000"/>
              </a:lnSpc>
              <a:spcBef>
                <a:spcPts val="0"/>
              </a:spcBef>
              <a:spcAft>
                <a:spcPts val="1000"/>
              </a:spcAft>
              <a:buNone/>
            </a:pPr>
            <a:r>
              <a:rPr lang="es-ES" dirty="0">
                <a:solidFill>
                  <a:schemeClr val="tx1"/>
                </a:solidFill>
              </a:rPr>
              <a:t>En la parte inferior de Apache NetBeans se muestra una ventana informando que la carga de SQL a MySQL desde Apache NetBeans fue exitosa.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51</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Para verificar que se realizó el proceso correctamente, ingresar a </a:t>
            </a:r>
            <a:r>
              <a:rPr lang="es-ES" dirty="0" err="1">
                <a:solidFill>
                  <a:schemeClr val="tx1"/>
                </a:solidFill>
              </a:rPr>
              <a:t>phpMyAdmin</a:t>
            </a:r>
            <a:r>
              <a:rPr lang="es-ES" dirty="0">
                <a:solidFill>
                  <a:schemeClr val="tx1"/>
                </a:solidFill>
              </a:rPr>
              <a:t> y comprobar que se cargaron las tablas en la base de datos “</a:t>
            </a:r>
            <a:r>
              <a:rPr lang="es-ES" dirty="0" err="1">
                <a:solidFill>
                  <a:schemeClr val="tx1"/>
                </a:solidFill>
              </a:rPr>
              <a:t>crud_login_monster</a:t>
            </a:r>
            <a:r>
              <a:rPr lang="es-ES" dirty="0">
                <a:solidFill>
                  <a:schemeClr val="tx1"/>
                </a:solidFill>
              </a:rPr>
              <a:t>”..</a:t>
            </a:r>
          </a:p>
        </p:txBody>
      </p:sp>
      <p:pic>
        <p:nvPicPr>
          <p:cNvPr id="3" name="Picture 142" descr="Text&#10;&#10;Description automatically generated">
            <a:extLst>
              <a:ext uri="{FF2B5EF4-FFF2-40B4-BE49-F238E27FC236}">
                <a16:creationId xmlns:a16="http://schemas.microsoft.com/office/drawing/2014/main" id="{74BDA9D9-A0FA-3B4E-1A0B-734F0051987C}"/>
              </a:ext>
            </a:extLst>
          </p:cNvPr>
          <p:cNvPicPr>
            <a:picLocks noChangeAspect="1"/>
          </p:cNvPicPr>
          <p:nvPr/>
        </p:nvPicPr>
        <p:blipFill>
          <a:blip r:embed="rId2"/>
          <a:stretch>
            <a:fillRect/>
          </a:stretch>
        </p:blipFill>
        <p:spPr>
          <a:xfrm>
            <a:off x="581191" y="3861657"/>
            <a:ext cx="3074633" cy="1991717"/>
          </a:xfrm>
          <a:prstGeom prst="rect">
            <a:avLst/>
          </a:prstGeom>
        </p:spPr>
      </p:pic>
      <p:pic>
        <p:nvPicPr>
          <p:cNvPr id="8" name="Picture 143" descr="Graphical user interface, application&#10;&#10;Description automatically generated">
            <a:extLst>
              <a:ext uri="{FF2B5EF4-FFF2-40B4-BE49-F238E27FC236}">
                <a16:creationId xmlns:a16="http://schemas.microsoft.com/office/drawing/2014/main" id="{A1932646-134D-7CA9-9E82-E2EBEB4AE903}"/>
              </a:ext>
            </a:extLst>
          </p:cNvPr>
          <p:cNvPicPr>
            <a:picLocks noChangeAspect="1"/>
          </p:cNvPicPr>
          <p:nvPr/>
        </p:nvPicPr>
        <p:blipFill>
          <a:blip r:embed="rId3"/>
          <a:stretch>
            <a:fillRect/>
          </a:stretch>
        </p:blipFill>
        <p:spPr>
          <a:xfrm>
            <a:off x="4602467" y="3984170"/>
            <a:ext cx="3808937" cy="1649186"/>
          </a:xfrm>
          <a:prstGeom prst="rect">
            <a:avLst/>
          </a:prstGeom>
        </p:spPr>
      </p:pic>
    </p:spTree>
    <p:extLst>
      <p:ext uri="{BB962C8B-B14F-4D97-AF65-F5344CB8AC3E}">
        <p14:creationId xmlns:p14="http://schemas.microsoft.com/office/powerpoint/2010/main" val="19342568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4.2	CONFIGURACIÓN DE PAYARA JDBC</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rgbClr val="FFFF00"/>
                </a:solidFill>
              </a:rPr>
              <a:t>4.2	</a:t>
            </a:r>
            <a:r>
              <a:rPr lang="es-EC" sz="1100" dirty="0">
                <a:solidFill>
                  <a:srgbClr val="FFFF00"/>
                </a:solidFill>
              </a:rPr>
              <a:t>CONFIGURACIÓN DE PAYARA</a:t>
            </a:r>
            <a:endParaRPr lang="es-ES" sz="1100" dirty="0">
              <a:solidFill>
                <a:srgbClr val="FFFF00"/>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el panel </a:t>
            </a:r>
            <a:r>
              <a:rPr lang="es-ES" dirty="0" err="1">
                <a:solidFill>
                  <a:schemeClr val="tx1"/>
                </a:solidFill>
              </a:rPr>
              <a:t>Services</a:t>
            </a:r>
            <a:r>
              <a:rPr lang="es-ES" dirty="0">
                <a:solidFill>
                  <a:schemeClr val="tx1"/>
                </a:solidFill>
              </a:rPr>
              <a:t>, dar clic en Servers, luego clic derecho sobre Payara Server y clic en </a:t>
            </a:r>
            <a:r>
              <a:rPr lang="es-ES" dirty="0" err="1">
                <a:solidFill>
                  <a:schemeClr val="tx1"/>
                </a:solidFill>
              </a:rPr>
              <a:t>Start</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52</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fontScale="850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Una vez que inicie el servidor de Payara, dar clic derecho sobre Payara Server y clic en “View </a:t>
            </a:r>
            <a:r>
              <a:rPr lang="es-ES" dirty="0" err="1">
                <a:solidFill>
                  <a:schemeClr val="tx1"/>
                </a:solidFill>
              </a:rPr>
              <a:t>Domain</a:t>
            </a:r>
            <a:r>
              <a:rPr lang="es-ES" dirty="0">
                <a:solidFill>
                  <a:schemeClr val="tx1"/>
                </a:solidFill>
              </a:rPr>
              <a:t> </a:t>
            </a:r>
            <a:r>
              <a:rPr lang="es-ES" dirty="0" err="1">
                <a:solidFill>
                  <a:schemeClr val="tx1"/>
                </a:solidFill>
              </a:rPr>
              <a:t>Admin</a:t>
            </a:r>
            <a:r>
              <a:rPr lang="es-ES" dirty="0">
                <a:solidFill>
                  <a:schemeClr val="tx1"/>
                </a:solidFill>
              </a:rPr>
              <a:t> </a:t>
            </a:r>
            <a:r>
              <a:rPr lang="es-ES" dirty="0" err="1">
                <a:solidFill>
                  <a:schemeClr val="tx1"/>
                </a:solidFill>
              </a:rPr>
              <a:t>Console</a:t>
            </a:r>
            <a:r>
              <a:rPr lang="es-ES" dirty="0">
                <a:solidFill>
                  <a:schemeClr val="tx1"/>
                </a:solidFill>
              </a:rPr>
              <a:t>” para ingresar a la pestaña de gestión de Payara.</a:t>
            </a:r>
          </a:p>
        </p:txBody>
      </p:sp>
      <p:pic>
        <p:nvPicPr>
          <p:cNvPr id="9" name="Picture 150" descr="Graphical user interface, text, application, chat or text message&#10;&#10;Description automatically generated">
            <a:extLst>
              <a:ext uri="{FF2B5EF4-FFF2-40B4-BE49-F238E27FC236}">
                <a16:creationId xmlns:a16="http://schemas.microsoft.com/office/drawing/2014/main" id="{005D5853-A7C9-CF1A-5B2B-C96655A301D9}"/>
              </a:ext>
            </a:extLst>
          </p:cNvPr>
          <p:cNvPicPr>
            <a:picLocks noChangeAspect="1"/>
          </p:cNvPicPr>
          <p:nvPr/>
        </p:nvPicPr>
        <p:blipFill>
          <a:blip r:embed="rId2"/>
          <a:stretch>
            <a:fillRect/>
          </a:stretch>
        </p:blipFill>
        <p:spPr>
          <a:xfrm>
            <a:off x="581192" y="3925873"/>
            <a:ext cx="3438525" cy="2247900"/>
          </a:xfrm>
          <a:prstGeom prst="rect">
            <a:avLst/>
          </a:prstGeom>
        </p:spPr>
      </p:pic>
      <p:pic>
        <p:nvPicPr>
          <p:cNvPr id="10" name="Picture 151" descr="Graphical user interface, text, application&#10;&#10;Description automatically generated">
            <a:extLst>
              <a:ext uri="{FF2B5EF4-FFF2-40B4-BE49-F238E27FC236}">
                <a16:creationId xmlns:a16="http://schemas.microsoft.com/office/drawing/2014/main" id="{0B187499-BABC-2B3E-7DA7-7538C84A2BDC}"/>
              </a:ext>
            </a:extLst>
          </p:cNvPr>
          <p:cNvPicPr>
            <a:picLocks noChangeAspect="1"/>
          </p:cNvPicPr>
          <p:nvPr/>
        </p:nvPicPr>
        <p:blipFill>
          <a:blip r:embed="rId3"/>
          <a:stretch>
            <a:fillRect/>
          </a:stretch>
        </p:blipFill>
        <p:spPr>
          <a:xfrm>
            <a:off x="5172449" y="3765571"/>
            <a:ext cx="2792186" cy="2568503"/>
          </a:xfrm>
          <a:prstGeom prst="rect">
            <a:avLst/>
          </a:prstGeom>
        </p:spPr>
      </p:pic>
    </p:spTree>
    <p:extLst>
      <p:ext uri="{BB962C8B-B14F-4D97-AF65-F5344CB8AC3E}">
        <p14:creationId xmlns:p14="http://schemas.microsoft.com/office/powerpoint/2010/main" val="29232629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4.2	CONFIGURACIÓN DE PAYARA JDBC</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rgbClr val="FFFF00"/>
                </a:solidFill>
              </a:rPr>
              <a:t>4.2	</a:t>
            </a:r>
            <a:r>
              <a:rPr lang="es-EC" sz="1100" dirty="0">
                <a:solidFill>
                  <a:srgbClr val="FFFF00"/>
                </a:solidFill>
              </a:rPr>
              <a:t>CONFIGURACIÓN DE PAYARA</a:t>
            </a:r>
            <a:endParaRPr lang="es-ES" sz="1100" dirty="0">
              <a:solidFill>
                <a:srgbClr val="FFFF00"/>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77500" lnSpcReduction="20000"/>
          </a:bodyPr>
          <a:lstStyle/>
          <a:p>
            <a:pPr marL="0" indent="0" algn="just">
              <a:lnSpc>
                <a:spcPct val="115000"/>
              </a:lnSpc>
              <a:spcBef>
                <a:spcPts val="0"/>
              </a:spcBef>
              <a:spcAft>
                <a:spcPts val="1000"/>
              </a:spcAft>
              <a:buNone/>
            </a:pPr>
            <a:r>
              <a:rPr lang="es-ES" dirty="0">
                <a:solidFill>
                  <a:schemeClr val="tx1"/>
                </a:solidFill>
              </a:rPr>
              <a:t>En la pestaña de gestión de Payara, dar clic en </a:t>
            </a:r>
            <a:r>
              <a:rPr lang="es-ES" dirty="0" err="1">
                <a:solidFill>
                  <a:schemeClr val="tx1"/>
                </a:solidFill>
              </a:rPr>
              <a:t>Resources</a:t>
            </a:r>
            <a:r>
              <a:rPr lang="es-ES" dirty="0">
                <a:solidFill>
                  <a:schemeClr val="tx1"/>
                </a:solidFill>
              </a:rPr>
              <a:t> -&gt; JDBC -&gt; “JDBC </a:t>
            </a:r>
            <a:r>
              <a:rPr lang="es-ES" dirty="0" err="1">
                <a:solidFill>
                  <a:schemeClr val="tx1"/>
                </a:solidFill>
              </a:rPr>
              <a:t>Connection</a:t>
            </a:r>
            <a:r>
              <a:rPr lang="es-ES" dirty="0">
                <a:solidFill>
                  <a:schemeClr val="tx1"/>
                </a:solidFill>
              </a:rPr>
              <a:t> Pools”, se muestra una tabla con todos los Pool de conexiones, por último, clic en New.</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53</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Se ingresan los campos como se muestra en la figura, el nombre del Pool de conexiones es “</a:t>
            </a:r>
            <a:r>
              <a:rPr lang="es-ES" dirty="0" err="1">
                <a:solidFill>
                  <a:schemeClr val="tx1"/>
                </a:solidFill>
              </a:rPr>
              <a:t>Login_monster</a:t>
            </a:r>
            <a:r>
              <a:rPr lang="es-ES" dirty="0">
                <a:solidFill>
                  <a:schemeClr val="tx1"/>
                </a:solidFill>
              </a:rPr>
              <a:t>”, luego clic en Next.</a:t>
            </a:r>
          </a:p>
        </p:txBody>
      </p:sp>
      <p:pic>
        <p:nvPicPr>
          <p:cNvPr id="3" name="Picture 153" descr="Graphical user interface&#10;&#10;Description automatically generated">
            <a:extLst>
              <a:ext uri="{FF2B5EF4-FFF2-40B4-BE49-F238E27FC236}">
                <a16:creationId xmlns:a16="http://schemas.microsoft.com/office/drawing/2014/main" id="{CDB14833-225C-AF9E-6CEB-616BBA597351}"/>
              </a:ext>
            </a:extLst>
          </p:cNvPr>
          <p:cNvPicPr>
            <a:picLocks noChangeAspect="1"/>
          </p:cNvPicPr>
          <p:nvPr/>
        </p:nvPicPr>
        <p:blipFill>
          <a:blip r:embed="rId2"/>
          <a:stretch>
            <a:fillRect/>
          </a:stretch>
        </p:blipFill>
        <p:spPr>
          <a:xfrm>
            <a:off x="327581" y="4059464"/>
            <a:ext cx="3581854" cy="1980715"/>
          </a:xfrm>
          <a:prstGeom prst="rect">
            <a:avLst/>
          </a:prstGeom>
        </p:spPr>
      </p:pic>
      <p:pic>
        <p:nvPicPr>
          <p:cNvPr id="8" name="Picture 154" descr="Graphical user interface, website&#10;&#10;Description automatically generated">
            <a:extLst>
              <a:ext uri="{FF2B5EF4-FFF2-40B4-BE49-F238E27FC236}">
                <a16:creationId xmlns:a16="http://schemas.microsoft.com/office/drawing/2014/main" id="{F0509818-9847-4F65-E8E6-BA85E539D1D6}"/>
              </a:ext>
            </a:extLst>
          </p:cNvPr>
          <p:cNvPicPr>
            <a:picLocks noChangeAspect="1"/>
          </p:cNvPicPr>
          <p:nvPr/>
        </p:nvPicPr>
        <p:blipFill>
          <a:blip r:embed="rId3"/>
          <a:stretch>
            <a:fillRect/>
          </a:stretch>
        </p:blipFill>
        <p:spPr>
          <a:xfrm>
            <a:off x="4816929" y="4011907"/>
            <a:ext cx="3604167" cy="1980715"/>
          </a:xfrm>
          <a:prstGeom prst="rect">
            <a:avLst/>
          </a:prstGeom>
        </p:spPr>
      </p:pic>
    </p:spTree>
    <p:extLst>
      <p:ext uri="{BB962C8B-B14F-4D97-AF65-F5344CB8AC3E}">
        <p14:creationId xmlns:p14="http://schemas.microsoft.com/office/powerpoint/2010/main" val="31468762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4.2	CONFIGURACIÓN DE PAYARA JDBC</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rgbClr val="FFFF00"/>
                </a:solidFill>
              </a:rPr>
              <a:t>4.2	</a:t>
            </a:r>
            <a:r>
              <a:rPr lang="es-EC" sz="1100" dirty="0">
                <a:solidFill>
                  <a:srgbClr val="FFFF00"/>
                </a:solidFill>
              </a:rPr>
              <a:t>CONFIGURACIÓN DE PAYARA</a:t>
            </a:r>
            <a:endParaRPr lang="es-ES" sz="1100" dirty="0">
              <a:solidFill>
                <a:srgbClr val="FFFF00"/>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 ingresa el campo del “</a:t>
            </a:r>
            <a:r>
              <a:rPr lang="es-ES" dirty="0" err="1">
                <a:solidFill>
                  <a:schemeClr val="tx1"/>
                </a:solidFill>
              </a:rPr>
              <a:t>Datasource</a:t>
            </a:r>
            <a:r>
              <a:rPr lang="es-ES" dirty="0">
                <a:solidFill>
                  <a:schemeClr val="tx1"/>
                </a:solidFill>
              </a:rPr>
              <a:t> </a:t>
            </a:r>
            <a:r>
              <a:rPr lang="es-ES" dirty="0" err="1">
                <a:solidFill>
                  <a:schemeClr val="tx1"/>
                </a:solidFill>
              </a:rPr>
              <a:t>Classname</a:t>
            </a:r>
            <a:r>
              <a:rPr lang="es-ES" dirty="0">
                <a:solidFill>
                  <a:schemeClr val="tx1"/>
                </a:solidFill>
              </a:rPr>
              <a:t>” y clic en </a:t>
            </a:r>
            <a:r>
              <a:rPr lang="es-ES" dirty="0" err="1">
                <a:solidFill>
                  <a:schemeClr val="tx1"/>
                </a:solidFill>
              </a:rPr>
              <a:t>Finish</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54</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A continuación, se ingresan los campos para la conexión como se muestra en la figura y clic en </a:t>
            </a:r>
            <a:r>
              <a:rPr lang="es-ES" dirty="0" err="1">
                <a:solidFill>
                  <a:schemeClr val="tx1"/>
                </a:solidFill>
              </a:rPr>
              <a:t>Finish</a:t>
            </a:r>
            <a:r>
              <a:rPr lang="es-ES" dirty="0">
                <a:solidFill>
                  <a:schemeClr val="tx1"/>
                </a:solidFill>
              </a:rPr>
              <a:t>.</a:t>
            </a:r>
          </a:p>
        </p:txBody>
      </p:sp>
      <p:pic>
        <p:nvPicPr>
          <p:cNvPr id="9" name="Picture 155" descr="Graphical user interface, website&#10;&#10;Description automatically generated">
            <a:extLst>
              <a:ext uri="{FF2B5EF4-FFF2-40B4-BE49-F238E27FC236}">
                <a16:creationId xmlns:a16="http://schemas.microsoft.com/office/drawing/2014/main" id="{9F60A770-C760-2272-B63A-A5E345CC8FEB}"/>
              </a:ext>
            </a:extLst>
          </p:cNvPr>
          <p:cNvPicPr>
            <a:picLocks noChangeAspect="1"/>
          </p:cNvPicPr>
          <p:nvPr/>
        </p:nvPicPr>
        <p:blipFill>
          <a:blip r:embed="rId2"/>
          <a:stretch>
            <a:fillRect/>
          </a:stretch>
        </p:blipFill>
        <p:spPr>
          <a:xfrm>
            <a:off x="337979" y="3946147"/>
            <a:ext cx="3561058" cy="2112233"/>
          </a:xfrm>
          <a:prstGeom prst="rect">
            <a:avLst/>
          </a:prstGeom>
        </p:spPr>
      </p:pic>
      <p:pic>
        <p:nvPicPr>
          <p:cNvPr id="10" name="Picture 55" descr="Graphical user interface, application, website&#10;&#10;Description automatically generated">
            <a:extLst>
              <a:ext uri="{FF2B5EF4-FFF2-40B4-BE49-F238E27FC236}">
                <a16:creationId xmlns:a16="http://schemas.microsoft.com/office/drawing/2014/main" id="{74C3A215-E2CE-B211-36D0-823B45960627}"/>
              </a:ext>
            </a:extLst>
          </p:cNvPr>
          <p:cNvPicPr>
            <a:picLocks noChangeAspect="1"/>
          </p:cNvPicPr>
          <p:nvPr/>
        </p:nvPicPr>
        <p:blipFill>
          <a:blip r:embed="rId3"/>
          <a:stretch>
            <a:fillRect/>
          </a:stretch>
        </p:blipFill>
        <p:spPr>
          <a:xfrm>
            <a:off x="4757058" y="3828222"/>
            <a:ext cx="3840978" cy="2329149"/>
          </a:xfrm>
          <a:prstGeom prst="rect">
            <a:avLst/>
          </a:prstGeom>
        </p:spPr>
      </p:pic>
    </p:spTree>
    <p:extLst>
      <p:ext uri="{BB962C8B-B14F-4D97-AF65-F5344CB8AC3E}">
        <p14:creationId xmlns:p14="http://schemas.microsoft.com/office/powerpoint/2010/main" val="4996718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4.2	CONFIGURACIÓN DE PAYARA JDBC</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rgbClr val="FFFF00"/>
                </a:solidFill>
              </a:rPr>
              <a:t>4.2	</a:t>
            </a:r>
            <a:r>
              <a:rPr lang="es-EC" sz="1100" dirty="0">
                <a:solidFill>
                  <a:srgbClr val="FFFF00"/>
                </a:solidFill>
              </a:rPr>
              <a:t>CONFIGURACIÓN DE PAYARA</a:t>
            </a:r>
            <a:endParaRPr lang="es-ES" sz="1100" dirty="0">
              <a:solidFill>
                <a:srgbClr val="FFFF00"/>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85000" lnSpcReduction="10000"/>
          </a:bodyPr>
          <a:lstStyle/>
          <a:p>
            <a:pPr marL="0" indent="0" algn="just">
              <a:lnSpc>
                <a:spcPct val="115000"/>
              </a:lnSpc>
              <a:spcBef>
                <a:spcPts val="0"/>
              </a:spcBef>
              <a:spcAft>
                <a:spcPts val="1000"/>
              </a:spcAft>
              <a:buNone/>
            </a:pPr>
            <a:r>
              <a:rPr lang="es-ES" dirty="0">
                <a:solidFill>
                  <a:schemeClr val="tx1"/>
                </a:solidFill>
              </a:rPr>
              <a:t>Para comprobar que la configuración para el Pool de conexiones se realizo de forma exitosa, dar clic en Ping y se muestra un mensaje de “Ping </a:t>
            </a:r>
            <a:r>
              <a:rPr lang="es-ES" dirty="0" err="1">
                <a:solidFill>
                  <a:schemeClr val="tx1"/>
                </a:solidFill>
              </a:rPr>
              <a:t>Succeeded</a:t>
            </a:r>
            <a:r>
              <a:rPr lang="es-ES" dirty="0">
                <a:solidFill>
                  <a:schemeClr val="tx1"/>
                </a:solidFill>
              </a:rPr>
              <a:t>”, por último, clic en </a:t>
            </a:r>
            <a:r>
              <a:rPr lang="es-ES" dirty="0" err="1">
                <a:solidFill>
                  <a:schemeClr val="tx1"/>
                </a:solidFill>
              </a:rPr>
              <a:t>Save</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55</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Se muestra en la tabla de “</a:t>
            </a:r>
            <a:r>
              <a:rPr lang="es-ES" dirty="0" err="1">
                <a:solidFill>
                  <a:schemeClr val="tx1"/>
                </a:solidFill>
              </a:rPr>
              <a:t>Connection</a:t>
            </a:r>
            <a:r>
              <a:rPr lang="es-ES" dirty="0">
                <a:solidFill>
                  <a:schemeClr val="tx1"/>
                </a:solidFill>
              </a:rPr>
              <a:t> Pools” el nombre del pool de conexiones creado como “</a:t>
            </a:r>
            <a:r>
              <a:rPr lang="es-ES" dirty="0" err="1">
                <a:solidFill>
                  <a:schemeClr val="tx1"/>
                </a:solidFill>
              </a:rPr>
              <a:t>login_monster</a:t>
            </a:r>
            <a:r>
              <a:rPr lang="es-ES" dirty="0">
                <a:solidFill>
                  <a:schemeClr val="tx1"/>
                </a:solidFill>
              </a:rPr>
              <a:t>”.</a:t>
            </a:r>
          </a:p>
        </p:txBody>
      </p:sp>
      <p:pic>
        <p:nvPicPr>
          <p:cNvPr id="3" name="Picture 156" descr="Graphical user interface, text, website&#10;&#10;Description automatically generated">
            <a:extLst>
              <a:ext uri="{FF2B5EF4-FFF2-40B4-BE49-F238E27FC236}">
                <a16:creationId xmlns:a16="http://schemas.microsoft.com/office/drawing/2014/main" id="{FE5B0C52-36DD-6604-EAE9-55B30910F549}"/>
              </a:ext>
            </a:extLst>
          </p:cNvPr>
          <p:cNvPicPr>
            <a:picLocks noChangeAspect="1"/>
          </p:cNvPicPr>
          <p:nvPr/>
        </p:nvPicPr>
        <p:blipFill>
          <a:blip r:embed="rId2"/>
          <a:stretch>
            <a:fillRect/>
          </a:stretch>
        </p:blipFill>
        <p:spPr>
          <a:xfrm>
            <a:off x="198019" y="4061832"/>
            <a:ext cx="3840978" cy="1861927"/>
          </a:xfrm>
          <a:prstGeom prst="rect">
            <a:avLst/>
          </a:prstGeom>
        </p:spPr>
      </p:pic>
      <p:pic>
        <p:nvPicPr>
          <p:cNvPr id="8" name="Picture 60" descr="Graphical user interface&#10;&#10;Description automatically generated">
            <a:extLst>
              <a:ext uri="{FF2B5EF4-FFF2-40B4-BE49-F238E27FC236}">
                <a16:creationId xmlns:a16="http://schemas.microsoft.com/office/drawing/2014/main" id="{FF387816-6A4F-42C9-61B6-54A8A707B7DB}"/>
              </a:ext>
            </a:extLst>
          </p:cNvPr>
          <p:cNvPicPr>
            <a:picLocks noChangeAspect="1"/>
          </p:cNvPicPr>
          <p:nvPr/>
        </p:nvPicPr>
        <p:blipFill>
          <a:blip r:embed="rId3"/>
          <a:stretch>
            <a:fillRect/>
          </a:stretch>
        </p:blipFill>
        <p:spPr>
          <a:xfrm>
            <a:off x="4630876" y="4188417"/>
            <a:ext cx="3522129" cy="1608756"/>
          </a:xfrm>
          <a:prstGeom prst="rect">
            <a:avLst/>
          </a:prstGeom>
        </p:spPr>
      </p:pic>
    </p:spTree>
    <p:extLst>
      <p:ext uri="{BB962C8B-B14F-4D97-AF65-F5344CB8AC3E}">
        <p14:creationId xmlns:p14="http://schemas.microsoft.com/office/powerpoint/2010/main" val="13916675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4.2	CONFIGURACIÓN DE PAYARA JDBC</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rgbClr val="FFFF00"/>
                </a:solidFill>
              </a:rPr>
              <a:t>4.2	</a:t>
            </a:r>
            <a:r>
              <a:rPr lang="es-EC" sz="1100" dirty="0">
                <a:solidFill>
                  <a:srgbClr val="FFFF00"/>
                </a:solidFill>
              </a:rPr>
              <a:t>CONFIGURACIÓN DE PAYARA</a:t>
            </a:r>
            <a:endParaRPr lang="es-ES" sz="1100" dirty="0">
              <a:solidFill>
                <a:srgbClr val="FFFF00"/>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92500" lnSpcReduction="20000"/>
          </a:bodyPr>
          <a:lstStyle/>
          <a:p>
            <a:pPr marL="0" indent="0" algn="just">
              <a:lnSpc>
                <a:spcPct val="115000"/>
              </a:lnSpc>
              <a:spcBef>
                <a:spcPts val="0"/>
              </a:spcBef>
              <a:spcAft>
                <a:spcPts val="1000"/>
              </a:spcAft>
              <a:buNone/>
            </a:pPr>
            <a:r>
              <a:rPr lang="es-ES" dirty="0">
                <a:solidFill>
                  <a:schemeClr val="tx1"/>
                </a:solidFill>
              </a:rPr>
              <a:t>A continuación, se crea la fuente de recursos para esto, dar clic en “JDBC </a:t>
            </a:r>
            <a:r>
              <a:rPr lang="es-ES" dirty="0" err="1">
                <a:solidFill>
                  <a:schemeClr val="tx1"/>
                </a:solidFill>
              </a:rPr>
              <a:t>Resources</a:t>
            </a:r>
            <a:r>
              <a:rPr lang="es-ES" dirty="0">
                <a:solidFill>
                  <a:schemeClr val="tx1"/>
                </a:solidFill>
              </a:rPr>
              <a:t>” y se muestra una tabla, por último, clic en New..</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56</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Se ingresan los campos como se muestra en la figura, en donde “</a:t>
            </a:r>
            <a:r>
              <a:rPr lang="es-ES" dirty="0" err="1">
                <a:solidFill>
                  <a:schemeClr val="tx1"/>
                </a:solidFill>
              </a:rPr>
              <a:t>jdbc</a:t>
            </a:r>
            <a:r>
              <a:rPr lang="es-ES" dirty="0">
                <a:solidFill>
                  <a:schemeClr val="tx1"/>
                </a:solidFill>
              </a:rPr>
              <a:t>/</a:t>
            </a:r>
            <a:r>
              <a:rPr lang="es-ES" dirty="0" err="1">
                <a:solidFill>
                  <a:schemeClr val="tx1"/>
                </a:solidFill>
              </a:rPr>
              <a:t>login_monster</a:t>
            </a:r>
            <a:r>
              <a:rPr lang="es-ES" dirty="0">
                <a:solidFill>
                  <a:schemeClr val="tx1"/>
                </a:solidFill>
              </a:rPr>
              <a:t>” será el “JDNI </a:t>
            </a:r>
            <a:r>
              <a:rPr lang="es-ES" dirty="0" err="1">
                <a:solidFill>
                  <a:schemeClr val="tx1"/>
                </a:solidFill>
              </a:rPr>
              <a:t>Name</a:t>
            </a:r>
            <a:r>
              <a:rPr lang="es-ES" dirty="0">
                <a:solidFill>
                  <a:schemeClr val="tx1"/>
                </a:solidFill>
              </a:rPr>
              <a:t>” y clic en OK.</a:t>
            </a:r>
          </a:p>
        </p:txBody>
      </p:sp>
      <p:pic>
        <p:nvPicPr>
          <p:cNvPr id="9" name="Picture 57" descr="Graphical user interface, website&#10;&#10;Description automatically generated">
            <a:extLst>
              <a:ext uri="{FF2B5EF4-FFF2-40B4-BE49-F238E27FC236}">
                <a16:creationId xmlns:a16="http://schemas.microsoft.com/office/drawing/2014/main" id="{FED61D97-6DDC-C030-050E-6BAE561F15F5}"/>
              </a:ext>
            </a:extLst>
          </p:cNvPr>
          <p:cNvPicPr>
            <a:picLocks noChangeAspect="1"/>
          </p:cNvPicPr>
          <p:nvPr/>
        </p:nvPicPr>
        <p:blipFill>
          <a:blip r:embed="rId2"/>
          <a:stretch>
            <a:fillRect/>
          </a:stretch>
        </p:blipFill>
        <p:spPr>
          <a:xfrm>
            <a:off x="428500" y="3949330"/>
            <a:ext cx="3380015" cy="1847843"/>
          </a:xfrm>
          <a:prstGeom prst="rect">
            <a:avLst/>
          </a:prstGeom>
        </p:spPr>
      </p:pic>
      <p:pic>
        <p:nvPicPr>
          <p:cNvPr id="10" name="Picture 58" descr="Graphical user interface, website&#10;&#10;Description automatically generated">
            <a:extLst>
              <a:ext uri="{FF2B5EF4-FFF2-40B4-BE49-F238E27FC236}">
                <a16:creationId xmlns:a16="http://schemas.microsoft.com/office/drawing/2014/main" id="{8AD13F6C-4C91-33B3-234B-E7E60C580511}"/>
              </a:ext>
            </a:extLst>
          </p:cNvPr>
          <p:cNvPicPr>
            <a:picLocks noChangeAspect="1"/>
          </p:cNvPicPr>
          <p:nvPr/>
        </p:nvPicPr>
        <p:blipFill>
          <a:blip r:embed="rId3"/>
          <a:stretch>
            <a:fillRect/>
          </a:stretch>
        </p:blipFill>
        <p:spPr>
          <a:xfrm>
            <a:off x="4728939" y="3882814"/>
            <a:ext cx="3828281" cy="2223316"/>
          </a:xfrm>
          <a:prstGeom prst="rect">
            <a:avLst/>
          </a:prstGeom>
        </p:spPr>
      </p:pic>
    </p:spTree>
    <p:extLst>
      <p:ext uri="{BB962C8B-B14F-4D97-AF65-F5344CB8AC3E}">
        <p14:creationId xmlns:p14="http://schemas.microsoft.com/office/powerpoint/2010/main" val="22150024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4.2	CONFIGURACIÓN DE PAYARA JDBC</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rgbClr val="FFFF00"/>
                </a:solidFill>
              </a:rPr>
              <a:t>4.2	</a:t>
            </a:r>
            <a:r>
              <a:rPr lang="es-EC" sz="1100" dirty="0">
                <a:solidFill>
                  <a:srgbClr val="FFFF00"/>
                </a:solidFill>
              </a:rPr>
              <a:t>CONFIGURACIÓN DE PAYARA</a:t>
            </a:r>
            <a:endParaRPr lang="es-ES" sz="1100" dirty="0">
              <a:solidFill>
                <a:srgbClr val="FFFF00"/>
              </a:solidFill>
            </a:endParaRPr>
          </a:p>
          <a:p>
            <a:pPr lvl="1">
              <a:lnSpc>
                <a:spcPct val="90000"/>
              </a:lnSpc>
            </a:pPr>
            <a:r>
              <a:rPr lang="es-ES" sz="1100" dirty="0">
                <a:solidFill>
                  <a:schemeClr val="bg1"/>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8219908"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verificar que se creo de forma exitosa, se debe mostrar el “JDNI </a:t>
            </a:r>
            <a:r>
              <a:rPr lang="es-ES" dirty="0" err="1">
                <a:solidFill>
                  <a:schemeClr val="tx1"/>
                </a:solidFill>
              </a:rPr>
              <a:t>Name</a:t>
            </a:r>
            <a:r>
              <a:rPr lang="es-ES" dirty="0">
                <a:solidFill>
                  <a:schemeClr val="tx1"/>
                </a:solidFill>
              </a:rPr>
              <a:t>” creado en la tabla de “JDBC </a:t>
            </a:r>
            <a:r>
              <a:rPr lang="es-ES" dirty="0" err="1">
                <a:solidFill>
                  <a:schemeClr val="tx1"/>
                </a:solidFill>
              </a:rPr>
              <a:t>Resources</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57</a:t>
            </a:fld>
            <a:endParaRPr lang="en-US" sz="2800" dirty="0">
              <a:solidFill>
                <a:schemeClr val="bg1"/>
              </a:solidFill>
            </a:endParaRPr>
          </a:p>
        </p:txBody>
      </p:sp>
      <p:pic>
        <p:nvPicPr>
          <p:cNvPr id="3" name="Picture 59" descr="Graphical user interface&#10;&#10;Description automatically generated">
            <a:extLst>
              <a:ext uri="{FF2B5EF4-FFF2-40B4-BE49-F238E27FC236}">
                <a16:creationId xmlns:a16="http://schemas.microsoft.com/office/drawing/2014/main" id="{02DD66B8-75D8-761F-3826-619D555F69D1}"/>
              </a:ext>
            </a:extLst>
          </p:cNvPr>
          <p:cNvPicPr>
            <a:picLocks noChangeAspect="1"/>
          </p:cNvPicPr>
          <p:nvPr/>
        </p:nvPicPr>
        <p:blipFill>
          <a:blip r:embed="rId2"/>
          <a:stretch>
            <a:fillRect/>
          </a:stretch>
        </p:blipFill>
        <p:spPr>
          <a:xfrm>
            <a:off x="1719346" y="3818558"/>
            <a:ext cx="5943600" cy="2355215"/>
          </a:xfrm>
          <a:prstGeom prst="rect">
            <a:avLst/>
          </a:prstGeom>
        </p:spPr>
      </p:pic>
    </p:spTree>
    <p:extLst>
      <p:ext uri="{BB962C8B-B14F-4D97-AF65-F5344CB8AC3E}">
        <p14:creationId xmlns:p14="http://schemas.microsoft.com/office/powerpoint/2010/main" val="26664995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crear el proyecto, dirigirse en Apache NetBeans, clic en File y “New Project…”.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58</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En la siguiente ventana, seleccionar la categoría Java Web, Web </a:t>
            </a:r>
            <a:r>
              <a:rPr lang="es-ES" dirty="0" err="1">
                <a:solidFill>
                  <a:schemeClr val="tx1"/>
                </a:solidFill>
              </a:rPr>
              <a:t>Application</a:t>
            </a:r>
            <a:r>
              <a:rPr lang="es-ES" dirty="0">
                <a:solidFill>
                  <a:schemeClr val="tx1"/>
                </a:solidFill>
              </a:rPr>
              <a:t> y clic en Next.</a:t>
            </a:r>
          </a:p>
        </p:txBody>
      </p:sp>
      <p:pic>
        <p:nvPicPr>
          <p:cNvPr id="3" name="Picture 144" descr="Graphical user interface, text, application, chat or text message&#10;&#10;Description automatically generated">
            <a:extLst>
              <a:ext uri="{FF2B5EF4-FFF2-40B4-BE49-F238E27FC236}">
                <a16:creationId xmlns:a16="http://schemas.microsoft.com/office/drawing/2014/main" id="{8F0B2BBF-8D6C-1DB1-63D3-866DFFF55DBC}"/>
              </a:ext>
            </a:extLst>
          </p:cNvPr>
          <p:cNvPicPr>
            <a:picLocks noChangeAspect="1"/>
          </p:cNvPicPr>
          <p:nvPr/>
        </p:nvPicPr>
        <p:blipFill>
          <a:blip r:embed="rId2"/>
          <a:stretch>
            <a:fillRect/>
          </a:stretch>
        </p:blipFill>
        <p:spPr>
          <a:xfrm>
            <a:off x="870733" y="3762980"/>
            <a:ext cx="2495550" cy="2343150"/>
          </a:xfrm>
          <a:prstGeom prst="rect">
            <a:avLst/>
          </a:prstGeom>
        </p:spPr>
      </p:pic>
      <p:pic>
        <p:nvPicPr>
          <p:cNvPr id="8" name="Picture 145" descr="A screenshot of a computer&#10;&#10;Description automatically generated">
            <a:extLst>
              <a:ext uri="{FF2B5EF4-FFF2-40B4-BE49-F238E27FC236}">
                <a16:creationId xmlns:a16="http://schemas.microsoft.com/office/drawing/2014/main" id="{75F85510-2E94-EEDC-D516-DF7463F3FA1B}"/>
              </a:ext>
            </a:extLst>
          </p:cNvPr>
          <p:cNvPicPr>
            <a:picLocks noChangeAspect="1"/>
          </p:cNvPicPr>
          <p:nvPr/>
        </p:nvPicPr>
        <p:blipFill>
          <a:blip r:embed="rId3"/>
          <a:stretch>
            <a:fillRect/>
          </a:stretch>
        </p:blipFill>
        <p:spPr>
          <a:xfrm>
            <a:off x="4638169" y="3764408"/>
            <a:ext cx="3737533" cy="2595653"/>
          </a:xfrm>
          <a:prstGeom prst="rect">
            <a:avLst/>
          </a:prstGeom>
        </p:spPr>
      </p:pic>
    </p:spTree>
    <p:extLst>
      <p:ext uri="{BB962C8B-B14F-4D97-AF65-F5344CB8AC3E}">
        <p14:creationId xmlns:p14="http://schemas.microsoft.com/office/powerpoint/2010/main" val="5327526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 ingresa el nombre del proyecto, su ubicación y clic en Next.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59</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Se seleccionar el servidor Payara Server con la </a:t>
            </a:r>
            <a:r>
              <a:rPr lang="es-ES" dirty="0" err="1">
                <a:solidFill>
                  <a:schemeClr val="tx1"/>
                </a:solidFill>
              </a:rPr>
              <a:t>version</a:t>
            </a:r>
            <a:r>
              <a:rPr lang="es-ES" dirty="0">
                <a:solidFill>
                  <a:schemeClr val="tx1"/>
                </a:solidFill>
              </a:rPr>
              <a:t> de Java EE en </a:t>
            </a:r>
            <a:r>
              <a:rPr lang="es-ES" dirty="0" err="1">
                <a:solidFill>
                  <a:schemeClr val="tx1"/>
                </a:solidFill>
              </a:rPr>
              <a:t>Jakarta</a:t>
            </a:r>
            <a:r>
              <a:rPr lang="es-ES" dirty="0">
                <a:solidFill>
                  <a:schemeClr val="tx1"/>
                </a:solidFill>
              </a:rPr>
              <a:t> EE 8 Web y clic en Next.</a:t>
            </a:r>
            <a:endParaRPr lang="es-EC" dirty="0">
              <a:solidFill>
                <a:schemeClr val="tx1"/>
              </a:solidFill>
            </a:endParaRPr>
          </a:p>
        </p:txBody>
      </p:sp>
      <p:pic>
        <p:nvPicPr>
          <p:cNvPr id="9" name="Picture 146" descr="Text&#10;&#10;Description automatically generated">
            <a:extLst>
              <a:ext uri="{FF2B5EF4-FFF2-40B4-BE49-F238E27FC236}">
                <a16:creationId xmlns:a16="http://schemas.microsoft.com/office/drawing/2014/main" id="{E0DA58F4-804E-CA1C-A5CC-EB6A1601235C}"/>
              </a:ext>
            </a:extLst>
          </p:cNvPr>
          <p:cNvPicPr>
            <a:picLocks noChangeAspect="1"/>
          </p:cNvPicPr>
          <p:nvPr/>
        </p:nvPicPr>
        <p:blipFill>
          <a:blip r:embed="rId2"/>
          <a:stretch>
            <a:fillRect/>
          </a:stretch>
        </p:blipFill>
        <p:spPr>
          <a:xfrm>
            <a:off x="432222" y="3863498"/>
            <a:ext cx="3372571" cy="2286454"/>
          </a:xfrm>
          <a:prstGeom prst="rect">
            <a:avLst/>
          </a:prstGeom>
        </p:spPr>
      </p:pic>
      <p:pic>
        <p:nvPicPr>
          <p:cNvPr id="10" name="Picture 147" descr="Graphical user interface, text, application&#10;&#10;Description automatically generated">
            <a:extLst>
              <a:ext uri="{FF2B5EF4-FFF2-40B4-BE49-F238E27FC236}">
                <a16:creationId xmlns:a16="http://schemas.microsoft.com/office/drawing/2014/main" id="{C5C35935-71D5-4D75-FDBB-196A859819DA}"/>
              </a:ext>
            </a:extLst>
          </p:cNvPr>
          <p:cNvPicPr>
            <a:picLocks noChangeAspect="1"/>
          </p:cNvPicPr>
          <p:nvPr/>
        </p:nvPicPr>
        <p:blipFill>
          <a:blip r:embed="rId3"/>
          <a:stretch>
            <a:fillRect/>
          </a:stretch>
        </p:blipFill>
        <p:spPr>
          <a:xfrm>
            <a:off x="5055702" y="3863497"/>
            <a:ext cx="3385936" cy="2286455"/>
          </a:xfrm>
          <a:prstGeom prst="rect">
            <a:avLst/>
          </a:prstGeom>
        </p:spPr>
      </p:pic>
    </p:spTree>
    <p:extLst>
      <p:ext uri="{BB962C8B-B14F-4D97-AF65-F5344CB8AC3E}">
        <p14:creationId xmlns:p14="http://schemas.microsoft.com/office/powerpoint/2010/main" val="2029233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06A487E-CA20-9992-F9C6-437351CFA5A6}"/>
              </a:ext>
            </a:extLst>
          </p:cNvPr>
          <p:cNvSpPr/>
          <p:nvPr/>
        </p:nvSpPr>
        <p:spPr>
          <a:xfrm>
            <a:off x="581192" y="5219849"/>
            <a:ext cx="8269845" cy="1103490"/>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p:txBody>
          <a:bodyPr/>
          <a:lstStyle/>
          <a:p>
            <a:r>
              <a:rPr lang="es-ES" dirty="0"/>
              <a:t>2	OBJETIVOS</a:t>
            </a:r>
            <a:br>
              <a:rPr lang="es-ES" dirty="0"/>
            </a:br>
            <a:r>
              <a:rPr lang="es-ES" dirty="0"/>
              <a:t>2.2.	OBJETIVOS ESPECÍFICOS</a:t>
            </a:r>
          </a:p>
        </p:txBody>
      </p:sp>
      <p:graphicFrame>
        <p:nvGraphicFramePr>
          <p:cNvPr id="7" name="Marcador de contenido 2">
            <a:extLst>
              <a:ext uri="{FF2B5EF4-FFF2-40B4-BE49-F238E27FC236}">
                <a16:creationId xmlns:a16="http://schemas.microsoft.com/office/drawing/2014/main" id="{0AAFBEA0-C6C4-489E-AB02-CDD8B089AE87}"/>
              </a:ext>
            </a:extLst>
          </p:cNvPr>
          <p:cNvGraphicFramePr>
            <a:graphicFrameLocks noGrp="1"/>
          </p:cNvGraphicFramePr>
          <p:nvPr>
            <p:ph idx="1"/>
            <p:extLst>
              <p:ext uri="{D42A27DB-BD31-4B8C-83A1-F6EECF244321}">
                <p14:modId xmlns:p14="http://schemas.microsoft.com/office/powerpoint/2010/main" val="3256217765"/>
              </p:ext>
            </p:extLst>
          </p:nvPr>
        </p:nvGraphicFramePr>
        <p:xfrm>
          <a:off x="581192" y="2180496"/>
          <a:ext cx="8269845" cy="41428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CuadroTexto 9">
            <a:extLst>
              <a:ext uri="{FF2B5EF4-FFF2-40B4-BE49-F238E27FC236}">
                <a16:creationId xmlns:a16="http://schemas.microsoft.com/office/drawing/2014/main" id="{E8C681FB-C837-4CC5-ACFB-328816DC701B}"/>
              </a:ext>
            </a:extLst>
          </p:cNvPr>
          <p:cNvSpPr txBox="1"/>
          <p:nvPr/>
        </p:nvSpPr>
        <p:spPr>
          <a:xfrm>
            <a:off x="11817675" y="6457890"/>
            <a:ext cx="374325" cy="400110"/>
          </a:xfrm>
          <a:prstGeom prst="rect">
            <a:avLst/>
          </a:prstGeom>
          <a:noFill/>
        </p:spPr>
        <p:txBody>
          <a:bodyPr wrap="square" rtlCol="0">
            <a:spAutoFit/>
          </a:bodyPr>
          <a:lstStyle/>
          <a:p>
            <a:r>
              <a:rPr lang="es-EC" sz="2000">
                <a:solidFill>
                  <a:schemeClr val="bg1"/>
                </a:solidFill>
              </a:rPr>
              <a:t>3</a:t>
            </a:r>
            <a:endParaRPr lang="es-EC" sz="2000" dirty="0">
              <a:solidFill>
                <a:schemeClr val="bg1"/>
              </a:solidFill>
            </a:endParaRPr>
          </a:p>
        </p:txBody>
      </p:sp>
      <p:sp>
        <p:nvSpPr>
          <p:cNvPr id="5" name="CuadroTexto 9">
            <a:extLst>
              <a:ext uri="{FF2B5EF4-FFF2-40B4-BE49-F238E27FC236}">
                <a16:creationId xmlns:a16="http://schemas.microsoft.com/office/drawing/2014/main" id="{FDEB99F8-15C3-DEE2-DD8A-24892B178D76}"/>
              </a:ext>
            </a:extLst>
          </p:cNvPr>
          <p:cNvSpPr txBox="1"/>
          <p:nvPr/>
        </p:nvSpPr>
        <p:spPr>
          <a:xfrm>
            <a:off x="11817674" y="6457890"/>
            <a:ext cx="374325" cy="400110"/>
          </a:xfrm>
          <a:prstGeom prst="rect">
            <a:avLst/>
          </a:prstGeom>
          <a:noFill/>
        </p:spPr>
        <p:txBody>
          <a:bodyPr wrap="square" rtlCol="0">
            <a:spAutoFit/>
          </a:bodyPr>
          <a:lstStyle/>
          <a:p>
            <a:r>
              <a:rPr lang="es-EC" sz="2000" dirty="0">
                <a:solidFill>
                  <a:schemeClr val="bg1"/>
                </a:solidFill>
              </a:rPr>
              <a:t>5</a:t>
            </a:r>
          </a:p>
        </p:txBody>
      </p:sp>
      <p:sp>
        <p:nvSpPr>
          <p:cNvPr id="8" name="CuadroTexto 9">
            <a:extLst>
              <a:ext uri="{FF2B5EF4-FFF2-40B4-BE49-F238E27FC236}">
                <a16:creationId xmlns:a16="http://schemas.microsoft.com/office/drawing/2014/main" id="{9B7E8B54-2515-085F-B3D0-38BC9A64D357}"/>
              </a:ext>
            </a:extLst>
          </p:cNvPr>
          <p:cNvSpPr txBox="1"/>
          <p:nvPr/>
        </p:nvSpPr>
        <p:spPr>
          <a:xfrm>
            <a:off x="11817673" y="6457890"/>
            <a:ext cx="374325" cy="400110"/>
          </a:xfrm>
          <a:prstGeom prst="rect">
            <a:avLst/>
          </a:prstGeom>
          <a:noFill/>
        </p:spPr>
        <p:txBody>
          <a:bodyPr wrap="square" rtlCol="0">
            <a:spAutoFit/>
          </a:bodyPr>
          <a:lstStyle/>
          <a:p>
            <a:r>
              <a:rPr lang="es-EC" sz="2000" dirty="0">
                <a:solidFill>
                  <a:schemeClr val="bg1"/>
                </a:solidFill>
              </a:rPr>
              <a:t>5</a:t>
            </a:r>
          </a:p>
        </p:txBody>
      </p:sp>
      <p:sp>
        <p:nvSpPr>
          <p:cNvPr id="3" name="Marcador de contenido 2">
            <a:extLst>
              <a:ext uri="{FF2B5EF4-FFF2-40B4-BE49-F238E27FC236}">
                <a16:creationId xmlns:a16="http://schemas.microsoft.com/office/drawing/2014/main" id="{B7492013-7DFA-20D7-A5E5-B8B8017196D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rgbClr val="FFFF00"/>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chemeClr val="bg1"/>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sp>
        <p:nvSpPr>
          <p:cNvPr id="6" name="Marcador de número de diapositiva 5">
            <a:extLst>
              <a:ext uri="{FF2B5EF4-FFF2-40B4-BE49-F238E27FC236}">
                <a16:creationId xmlns:a16="http://schemas.microsoft.com/office/drawing/2014/main" id="{12712949-44FF-3756-5B80-7A5844D537B2}"/>
              </a:ext>
            </a:extLst>
          </p:cNvPr>
          <p:cNvSpPr>
            <a:spLocks noGrp="1"/>
          </p:cNvSpPr>
          <p:nvPr>
            <p:ph type="sldNum" sz="quarter" idx="12"/>
          </p:nvPr>
        </p:nvSpPr>
        <p:spPr>
          <a:xfrm>
            <a:off x="11139492" y="6457890"/>
            <a:ext cx="1052508" cy="365125"/>
          </a:xfrm>
        </p:spPr>
        <p:txBody>
          <a:bodyPr vert="horz" lIns="91440" tIns="45720" rIns="91440" bIns="45720" rtlCol="0" anchor="ctr"/>
          <a:lstStyle/>
          <a:p>
            <a:fld id="{D57F1E4F-1CFF-5643-939E-217C01CDF565}" type="slidenum">
              <a:rPr lang="en-US" sz="2800" smtClean="0">
                <a:solidFill>
                  <a:schemeClr val="bg1"/>
                </a:solidFill>
              </a:rPr>
              <a:pPr/>
              <a:t>6</a:t>
            </a:fld>
            <a:endParaRPr lang="en-US" sz="2800" dirty="0">
              <a:solidFill>
                <a:schemeClr val="bg1"/>
              </a:solidFill>
            </a:endParaRPr>
          </a:p>
        </p:txBody>
      </p:sp>
    </p:spTree>
    <p:extLst>
      <p:ext uri="{BB962C8B-B14F-4D97-AF65-F5344CB8AC3E}">
        <p14:creationId xmlns:p14="http://schemas.microsoft.com/office/powerpoint/2010/main" val="28874730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la vista se selecciona el Framework </a:t>
            </a:r>
            <a:r>
              <a:rPr lang="es-ES" dirty="0" err="1">
                <a:solidFill>
                  <a:schemeClr val="tx1"/>
                </a:solidFill>
              </a:rPr>
              <a:t>JavaServer</a:t>
            </a:r>
            <a:r>
              <a:rPr lang="es-ES" dirty="0">
                <a:solidFill>
                  <a:schemeClr val="tx1"/>
                </a:solidFill>
              </a:rPr>
              <a:t> Faces en la </a:t>
            </a:r>
            <a:r>
              <a:rPr lang="es-ES" dirty="0" err="1">
                <a:solidFill>
                  <a:schemeClr val="tx1"/>
                </a:solidFill>
              </a:rPr>
              <a:t>version</a:t>
            </a:r>
            <a:r>
              <a:rPr lang="es-ES" dirty="0">
                <a:solidFill>
                  <a:schemeClr val="tx1"/>
                </a:solidFill>
              </a:rPr>
              <a:t> 2.3 y clic en </a:t>
            </a:r>
            <a:r>
              <a:rPr lang="es-ES" dirty="0" err="1">
                <a:solidFill>
                  <a:schemeClr val="tx1"/>
                </a:solidFill>
              </a:rPr>
              <a:t>Finish</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60</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En el panel de </a:t>
            </a:r>
            <a:r>
              <a:rPr lang="es-ES" dirty="0" err="1">
                <a:solidFill>
                  <a:schemeClr val="tx1"/>
                </a:solidFill>
              </a:rPr>
              <a:t>Projects</a:t>
            </a:r>
            <a:r>
              <a:rPr lang="es-ES" dirty="0">
                <a:solidFill>
                  <a:schemeClr val="tx1"/>
                </a:solidFill>
              </a:rPr>
              <a:t> se muestra la estructura y todos los archivos generados para el proyecto.</a:t>
            </a:r>
            <a:endParaRPr lang="es-EC" dirty="0">
              <a:solidFill>
                <a:schemeClr val="tx1"/>
              </a:solidFill>
            </a:endParaRPr>
          </a:p>
        </p:txBody>
      </p:sp>
      <p:pic>
        <p:nvPicPr>
          <p:cNvPr id="3" name="Picture 148" descr="Graphical user interface, application&#10;&#10;Description automatically generated">
            <a:extLst>
              <a:ext uri="{FF2B5EF4-FFF2-40B4-BE49-F238E27FC236}">
                <a16:creationId xmlns:a16="http://schemas.microsoft.com/office/drawing/2014/main" id="{44D107E2-9D9A-1251-7350-1B4E64568953}"/>
              </a:ext>
            </a:extLst>
          </p:cNvPr>
          <p:cNvPicPr>
            <a:picLocks noChangeAspect="1"/>
          </p:cNvPicPr>
          <p:nvPr/>
        </p:nvPicPr>
        <p:blipFill>
          <a:blip r:embed="rId2"/>
          <a:stretch>
            <a:fillRect/>
          </a:stretch>
        </p:blipFill>
        <p:spPr>
          <a:xfrm>
            <a:off x="383254" y="3863497"/>
            <a:ext cx="3883355" cy="2625816"/>
          </a:xfrm>
          <a:prstGeom prst="rect">
            <a:avLst/>
          </a:prstGeom>
        </p:spPr>
      </p:pic>
      <p:pic>
        <p:nvPicPr>
          <p:cNvPr id="8" name="Picture 63" descr="Graphical user interface, text, application&#10;&#10;Description automatically generated">
            <a:extLst>
              <a:ext uri="{FF2B5EF4-FFF2-40B4-BE49-F238E27FC236}">
                <a16:creationId xmlns:a16="http://schemas.microsoft.com/office/drawing/2014/main" id="{16C8508E-B4DC-434B-9503-EF8A4ABEB1DA}"/>
              </a:ext>
            </a:extLst>
          </p:cNvPr>
          <p:cNvPicPr>
            <a:picLocks noChangeAspect="1"/>
          </p:cNvPicPr>
          <p:nvPr/>
        </p:nvPicPr>
        <p:blipFill>
          <a:blip r:embed="rId3"/>
          <a:stretch>
            <a:fillRect/>
          </a:stretch>
        </p:blipFill>
        <p:spPr>
          <a:xfrm>
            <a:off x="5187033" y="3938765"/>
            <a:ext cx="2869792" cy="2086753"/>
          </a:xfrm>
          <a:prstGeom prst="rect">
            <a:avLst/>
          </a:prstGeom>
        </p:spPr>
      </p:pic>
    </p:spTree>
    <p:extLst>
      <p:ext uri="{BB962C8B-B14F-4D97-AF65-F5344CB8AC3E}">
        <p14:creationId xmlns:p14="http://schemas.microsoft.com/office/powerpoint/2010/main" val="17157647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92500" lnSpcReduction="20000"/>
          </a:bodyPr>
          <a:lstStyle/>
          <a:p>
            <a:pPr marL="0" indent="0" algn="just">
              <a:lnSpc>
                <a:spcPct val="115000"/>
              </a:lnSpc>
              <a:spcBef>
                <a:spcPts val="0"/>
              </a:spcBef>
              <a:spcAft>
                <a:spcPts val="1000"/>
              </a:spcAft>
              <a:buNone/>
            </a:pPr>
            <a:r>
              <a:rPr lang="es-ES" dirty="0">
                <a:solidFill>
                  <a:schemeClr val="tx1"/>
                </a:solidFill>
              </a:rPr>
              <a:t>Se crean los paquetes para el modelo vista controlador dando clic derecho en “</a:t>
            </a:r>
            <a:r>
              <a:rPr lang="es-ES" dirty="0" err="1">
                <a:solidFill>
                  <a:schemeClr val="tx1"/>
                </a:solidFill>
              </a:rPr>
              <a:t>Source</a:t>
            </a:r>
            <a:r>
              <a:rPr lang="es-ES" dirty="0">
                <a:solidFill>
                  <a:schemeClr val="tx1"/>
                </a:solidFill>
              </a:rPr>
              <a:t> </a:t>
            </a:r>
            <a:r>
              <a:rPr lang="es-ES" dirty="0" err="1">
                <a:solidFill>
                  <a:schemeClr val="tx1"/>
                </a:solidFill>
              </a:rPr>
              <a:t>Packages</a:t>
            </a:r>
            <a:r>
              <a:rPr lang="es-ES" dirty="0">
                <a:solidFill>
                  <a:schemeClr val="tx1"/>
                </a:solidFill>
              </a:rPr>
              <a:t>”, luego clic en New y “Java </a:t>
            </a:r>
            <a:r>
              <a:rPr lang="es-ES" dirty="0" err="1">
                <a:solidFill>
                  <a:schemeClr val="tx1"/>
                </a:solidFill>
              </a:rPr>
              <a:t>Package</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61</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Se ingresa el nombre del paquete para el modelo con el dominio “</a:t>
            </a:r>
            <a:r>
              <a:rPr lang="es-ES" dirty="0" err="1">
                <a:solidFill>
                  <a:schemeClr val="tx1"/>
                </a:solidFill>
              </a:rPr>
              <a:t>ec.edu.monster.modelo</a:t>
            </a:r>
            <a:r>
              <a:rPr lang="es-ES" dirty="0">
                <a:solidFill>
                  <a:schemeClr val="tx1"/>
                </a:solidFill>
              </a:rPr>
              <a:t>” y clic en </a:t>
            </a:r>
            <a:r>
              <a:rPr lang="es-ES" dirty="0" err="1">
                <a:solidFill>
                  <a:schemeClr val="tx1"/>
                </a:solidFill>
              </a:rPr>
              <a:t>Finish</a:t>
            </a:r>
            <a:r>
              <a:rPr lang="es-ES" dirty="0">
                <a:solidFill>
                  <a:schemeClr val="tx1"/>
                </a:solidFill>
              </a:rPr>
              <a:t>.</a:t>
            </a:r>
            <a:endParaRPr lang="es-EC" dirty="0">
              <a:solidFill>
                <a:schemeClr val="tx1"/>
              </a:solidFill>
            </a:endParaRPr>
          </a:p>
        </p:txBody>
      </p:sp>
      <p:pic>
        <p:nvPicPr>
          <p:cNvPr id="9" name="Picture 73" descr="A screenshot of a computer&#10;&#10;Description automatically generated with medium confidence">
            <a:extLst>
              <a:ext uri="{FF2B5EF4-FFF2-40B4-BE49-F238E27FC236}">
                <a16:creationId xmlns:a16="http://schemas.microsoft.com/office/drawing/2014/main" id="{72751040-5AA2-AD45-C5DC-FF51526F3701}"/>
              </a:ext>
            </a:extLst>
          </p:cNvPr>
          <p:cNvPicPr>
            <a:picLocks noChangeAspect="1"/>
          </p:cNvPicPr>
          <p:nvPr/>
        </p:nvPicPr>
        <p:blipFill>
          <a:blip r:embed="rId2"/>
          <a:stretch>
            <a:fillRect/>
          </a:stretch>
        </p:blipFill>
        <p:spPr>
          <a:xfrm>
            <a:off x="581192" y="4075748"/>
            <a:ext cx="3190926" cy="1812785"/>
          </a:xfrm>
          <a:prstGeom prst="rect">
            <a:avLst/>
          </a:prstGeom>
        </p:spPr>
      </p:pic>
      <p:pic>
        <p:nvPicPr>
          <p:cNvPr id="10" name="Picture 76" descr="Graphical user interface, text&#10;&#10;Description automatically generated">
            <a:extLst>
              <a:ext uri="{FF2B5EF4-FFF2-40B4-BE49-F238E27FC236}">
                <a16:creationId xmlns:a16="http://schemas.microsoft.com/office/drawing/2014/main" id="{9E08F126-CA2D-B4FA-121E-C44FBE487BCC}"/>
              </a:ext>
            </a:extLst>
          </p:cNvPr>
          <p:cNvPicPr>
            <a:picLocks noChangeAspect="1"/>
          </p:cNvPicPr>
          <p:nvPr/>
        </p:nvPicPr>
        <p:blipFill>
          <a:blip r:embed="rId3"/>
          <a:stretch>
            <a:fillRect/>
          </a:stretch>
        </p:blipFill>
        <p:spPr>
          <a:xfrm>
            <a:off x="4977334" y="3754026"/>
            <a:ext cx="3059203" cy="2134507"/>
          </a:xfrm>
          <a:prstGeom prst="rect">
            <a:avLst/>
          </a:prstGeom>
        </p:spPr>
      </p:pic>
    </p:spTree>
    <p:extLst>
      <p:ext uri="{BB962C8B-B14F-4D97-AF65-F5344CB8AC3E}">
        <p14:creationId xmlns:p14="http://schemas.microsoft.com/office/powerpoint/2010/main" val="34282399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92500" lnSpcReduction="20000"/>
          </a:bodyPr>
          <a:lstStyle/>
          <a:p>
            <a:pPr marL="0" indent="0" algn="just">
              <a:lnSpc>
                <a:spcPct val="115000"/>
              </a:lnSpc>
              <a:spcBef>
                <a:spcPts val="0"/>
              </a:spcBef>
              <a:spcAft>
                <a:spcPts val="1000"/>
              </a:spcAft>
              <a:buNone/>
            </a:pPr>
            <a:r>
              <a:rPr lang="es-ES" dirty="0">
                <a:solidFill>
                  <a:schemeClr val="tx1"/>
                </a:solidFill>
              </a:rPr>
              <a:t>Para el controlador se repite el mismo proceso, cambiando el nombre por “</a:t>
            </a:r>
            <a:r>
              <a:rPr lang="es-ES" dirty="0" err="1">
                <a:solidFill>
                  <a:schemeClr val="tx1"/>
                </a:solidFill>
              </a:rPr>
              <a:t>ec.edu.monster.controller</a:t>
            </a:r>
            <a:r>
              <a:rPr lang="es-ES" dirty="0">
                <a:solidFill>
                  <a:schemeClr val="tx1"/>
                </a:solidFill>
              </a:rPr>
              <a:t>”, clic en </a:t>
            </a:r>
            <a:r>
              <a:rPr lang="es-ES" dirty="0" err="1">
                <a:solidFill>
                  <a:schemeClr val="tx1"/>
                </a:solidFill>
              </a:rPr>
              <a:t>Finish</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62</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Para la vista, la carpeta ya esta creada y es Web Pages. A continuación, se muestra la estructura del aplicativo con la arquitectura MVC.</a:t>
            </a:r>
            <a:endParaRPr lang="es-EC" dirty="0">
              <a:solidFill>
                <a:schemeClr val="tx1"/>
              </a:solidFill>
            </a:endParaRPr>
          </a:p>
        </p:txBody>
      </p:sp>
      <p:pic>
        <p:nvPicPr>
          <p:cNvPr id="3" name="Picture 149" descr="Graphical user interface, text&#10;&#10;Description automatically generated">
            <a:extLst>
              <a:ext uri="{FF2B5EF4-FFF2-40B4-BE49-F238E27FC236}">
                <a16:creationId xmlns:a16="http://schemas.microsoft.com/office/drawing/2014/main" id="{0B4C3249-AE18-6654-0A53-8ABC5247FA0C}"/>
              </a:ext>
            </a:extLst>
          </p:cNvPr>
          <p:cNvPicPr>
            <a:picLocks noChangeAspect="1"/>
          </p:cNvPicPr>
          <p:nvPr/>
        </p:nvPicPr>
        <p:blipFill>
          <a:blip r:embed="rId2"/>
          <a:stretch>
            <a:fillRect/>
          </a:stretch>
        </p:blipFill>
        <p:spPr>
          <a:xfrm>
            <a:off x="581192" y="3895728"/>
            <a:ext cx="3090061" cy="2134508"/>
          </a:xfrm>
          <a:prstGeom prst="rect">
            <a:avLst/>
          </a:prstGeom>
        </p:spPr>
      </p:pic>
      <p:pic>
        <p:nvPicPr>
          <p:cNvPr id="8" name="Picture 77" descr="Graphical user interface, text, application&#10;&#10;Description automatically generated">
            <a:extLst>
              <a:ext uri="{FF2B5EF4-FFF2-40B4-BE49-F238E27FC236}">
                <a16:creationId xmlns:a16="http://schemas.microsoft.com/office/drawing/2014/main" id="{585ED4B6-E237-F929-8CA8-9F75BD0DBEDC}"/>
              </a:ext>
            </a:extLst>
          </p:cNvPr>
          <p:cNvPicPr>
            <a:picLocks noChangeAspect="1"/>
          </p:cNvPicPr>
          <p:nvPr/>
        </p:nvPicPr>
        <p:blipFill>
          <a:blip r:embed="rId3"/>
          <a:stretch>
            <a:fillRect/>
          </a:stretch>
        </p:blipFill>
        <p:spPr>
          <a:xfrm>
            <a:off x="5278211" y="3925873"/>
            <a:ext cx="2457450" cy="2247900"/>
          </a:xfrm>
          <a:prstGeom prst="rect">
            <a:avLst/>
          </a:prstGeom>
        </p:spPr>
      </p:pic>
    </p:spTree>
    <p:extLst>
      <p:ext uri="{BB962C8B-B14F-4D97-AF65-F5344CB8AC3E}">
        <p14:creationId xmlns:p14="http://schemas.microsoft.com/office/powerpoint/2010/main" val="32091023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A continuación, seleccionar el “JDNI </a:t>
            </a:r>
            <a:r>
              <a:rPr lang="es-ES" dirty="0" err="1">
                <a:solidFill>
                  <a:schemeClr val="tx1"/>
                </a:solidFill>
              </a:rPr>
              <a:t>Resource</a:t>
            </a:r>
            <a:r>
              <a:rPr lang="es-ES" dirty="0">
                <a:solidFill>
                  <a:schemeClr val="tx1"/>
                </a:solidFill>
              </a:rPr>
              <a:t> </a:t>
            </a:r>
            <a:r>
              <a:rPr lang="es-ES" dirty="0" err="1">
                <a:solidFill>
                  <a:schemeClr val="tx1"/>
                </a:solidFill>
              </a:rPr>
              <a:t>jdbc</a:t>
            </a:r>
            <a:r>
              <a:rPr lang="es-ES" dirty="0">
                <a:solidFill>
                  <a:schemeClr val="tx1"/>
                </a:solidFill>
              </a:rPr>
              <a:t>/</a:t>
            </a:r>
            <a:r>
              <a:rPr lang="es-ES" dirty="0" err="1">
                <a:solidFill>
                  <a:schemeClr val="tx1"/>
                </a:solidFill>
              </a:rPr>
              <a:t>login_monster</a:t>
            </a:r>
            <a:r>
              <a:rPr lang="es-ES" dirty="0">
                <a:solidFill>
                  <a:schemeClr val="tx1"/>
                </a:solidFill>
              </a:rPr>
              <a:t>” que se creó.</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63</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fontScale="850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En la siguiente ventana, se ingresan los campos como se muestra en la figura y se comprueba la conexión a la base de datos dando clic en “Test </a:t>
            </a:r>
            <a:r>
              <a:rPr lang="es-ES" dirty="0" err="1">
                <a:solidFill>
                  <a:schemeClr val="tx1"/>
                </a:solidFill>
              </a:rPr>
              <a:t>Connection</a:t>
            </a:r>
            <a:r>
              <a:rPr lang="es-ES" dirty="0">
                <a:solidFill>
                  <a:schemeClr val="tx1"/>
                </a:solidFill>
              </a:rPr>
              <a:t>”, por último, clic en Next.</a:t>
            </a:r>
            <a:endParaRPr lang="es-EC" dirty="0">
              <a:solidFill>
                <a:schemeClr val="tx1"/>
              </a:solidFill>
            </a:endParaRPr>
          </a:p>
        </p:txBody>
      </p:sp>
      <p:pic>
        <p:nvPicPr>
          <p:cNvPr id="11" name="Picture 64" descr="Graphical user interface&#10;&#10;Description automatically generated">
            <a:extLst>
              <a:ext uri="{FF2B5EF4-FFF2-40B4-BE49-F238E27FC236}">
                <a16:creationId xmlns:a16="http://schemas.microsoft.com/office/drawing/2014/main" id="{91DD3325-E9EF-B358-4297-2382565FE7D3}"/>
              </a:ext>
            </a:extLst>
          </p:cNvPr>
          <p:cNvPicPr>
            <a:picLocks noChangeAspect="1"/>
          </p:cNvPicPr>
          <p:nvPr/>
        </p:nvPicPr>
        <p:blipFill>
          <a:blip r:embed="rId2"/>
          <a:stretch>
            <a:fillRect/>
          </a:stretch>
        </p:blipFill>
        <p:spPr>
          <a:xfrm>
            <a:off x="678491" y="3840147"/>
            <a:ext cx="3258960" cy="2333626"/>
          </a:xfrm>
          <a:prstGeom prst="rect">
            <a:avLst/>
          </a:prstGeom>
        </p:spPr>
      </p:pic>
      <p:pic>
        <p:nvPicPr>
          <p:cNvPr id="12" name="Picture 66" descr="Graphical user interface, application&#10;&#10;Description automatically generated">
            <a:extLst>
              <a:ext uri="{FF2B5EF4-FFF2-40B4-BE49-F238E27FC236}">
                <a16:creationId xmlns:a16="http://schemas.microsoft.com/office/drawing/2014/main" id="{F3B25D63-978D-0E46-8C4D-E73A684A1C6E}"/>
              </a:ext>
            </a:extLst>
          </p:cNvPr>
          <p:cNvPicPr>
            <a:picLocks noChangeAspect="1"/>
          </p:cNvPicPr>
          <p:nvPr/>
        </p:nvPicPr>
        <p:blipFill>
          <a:blip r:embed="rId3"/>
          <a:stretch>
            <a:fillRect/>
          </a:stretch>
        </p:blipFill>
        <p:spPr>
          <a:xfrm>
            <a:off x="4982681" y="3840147"/>
            <a:ext cx="3089455" cy="2333626"/>
          </a:xfrm>
          <a:prstGeom prst="rect">
            <a:avLst/>
          </a:prstGeom>
        </p:spPr>
      </p:pic>
    </p:spTree>
    <p:extLst>
      <p:ext uri="{BB962C8B-B14F-4D97-AF65-F5344CB8AC3E}">
        <p14:creationId xmlns:p14="http://schemas.microsoft.com/office/powerpoint/2010/main" val="34648485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la ventana que se muestra a continuación, clic en Next.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64</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fontScale="925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Se verifica que el “Input </a:t>
            </a:r>
            <a:r>
              <a:rPr lang="es-ES" dirty="0" err="1">
                <a:solidFill>
                  <a:schemeClr val="tx1"/>
                </a:solidFill>
              </a:rPr>
              <a:t>connection</a:t>
            </a:r>
            <a:r>
              <a:rPr lang="es-ES" dirty="0">
                <a:solidFill>
                  <a:schemeClr val="tx1"/>
                </a:solidFill>
              </a:rPr>
              <a:t> </a:t>
            </a:r>
            <a:r>
              <a:rPr lang="es-ES" dirty="0" err="1">
                <a:solidFill>
                  <a:schemeClr val="tx1"/>
                </a:solidFill>
              </a:rPr>
              <a:t>name</a:t>
            </a:r>
            <a:r>
              <a:rPr lang="es-ES" dirty="0">
                <a:solidFill>
                  <a:schemeClr val="tx1"/>
                </a:solidFill>
              </a:rPr>
              <a:t>” tenga el nombre de la base de datos “</a:t>
            </a:r>
            <a:r>
              <a:rPr lang="es-ES" dirty="0" err="1">
                <a:solidFill>
                  <a:schemeClr val="tx1"/>
                </a:solidFill>
              </a:rPr>
              <a:t>crud_login_monster</a:t>
            </a:r>
            <a:r>
              <a:rPr lang="es-ES" dirty="0">
                <a:solidFill>
                  <a:schemeClr val="tx1"/>
                </a:solidFill>
              </a:rPr>
              <a:t>” y clic en </a:t>
            </a:r>
            <a:r>
              <a:rPr lang="es-ES" dirty="0" err="1">
                <a:solidFill>
                  <a:schemeClr val="tx1"/>
                </a:solidFill>
              </a:rPr>
              <a:t>Finish</a:t>
            </a:r>
            <a:r>
              <a:rPr lang="es-ES" dirty="0">
                <a:solidFill>
                  <a:schemeClr val="tx1"/>
                </a:solidFill>
              </a:rPr>
              <a:t>.</a:t>
            </a:r>
            <a:endParaRPr lang="es-EC" dirty="0">
              <a:solidFill>
                <a:schemeClr val="tx1"/>
              </a:solidFill>
            </a:endParaRPr>
          </a:p>
        </p:txBody>
      </p:sp>
      <p:pic>
        <p:nvPicPr>
          <p:cNvPr id="3" name="Picture 67" descr="Graphical user interface, text, application&#10;&#10;Description automatically generated">
            <a:extLst>
              <a:ext uri="{FF2B5EF4-FFF2-40B4-BE49-F238E27FC236}">
                <a16:creationId xmlns:a16="http://schemas.microsoft.com/office/drawing/2014/main" id="{2731AC6A-E1CC-C12A-B509-B6E357FE31B7}"/>
              </a:ext>
            </a:extLst>
          </p:cNvPr>
          <p:cNvPicPr>
            <a:picLocks noChangeAspect="1"/>
          </p:cNvPicPr>
          <p:nvPr/>
        </p:nvPicPr>
        <p:blipFill>
          <a:blip r:embed="rId2"/>
          <a:stretch>
            <a:fillRect/>
          </a:stretch>
        </p:blipFill>
        <p:spPr>
          <a:xfrm>
            <a:off x="581192" y="3582610"/>
            <a:ext cx="3429784" cy="2591163"/>
          </a:xfrm>
          <a:prstGeom prst="rect">
            <a:avLst/>
          </a:prstGeom>
        </p:spPr>
      </p:pic>
      <p:pic>
        <p:nvPicPr>
          <p:cNvPr id="8" name="Picture 157" descr="Graphical user interface, text, application&#10;&#10;Description automatically generated">
            <a:extLst>
              <a:ext uri="{FF2B5EF4-FFF2-40B4-BE49-F238E27FC236}">
                <a16:creationId xmlns:a16="http://schemas.microsoft.com/office/drawing/2014/main" id="{677478CC-10D1-7029-34AF-A077DE530DB2}"/>
              </a:ext>
            </a:extLst>
          </p:cNvPr>
          <p:cNvPicPr>
            <a:picLocks noChangeAspect="1"/>
          </p:cNvPicPr>
          <p:nvPr/>
        </p:nvPicPr>
        <p:blipFill>
          <a:blip r:embed="rId3"/>
          <a:stretch>
            <a:fillRect/>
          </a:stretch>
        </p:blipFill>
        <p:spPr>
          <a:xfrm>
            <a:off x="5122310" y="3864043"/>
            <a:ext cx="3074633" cy="2309730"/>
          </a:xfrm>
          <a:prstGeom prst="rect">
            <a:avLst/>
          </a:prstGeom>
        </p:spPr>
      </p:pic>
    </p:spTree>
    <p:extLst>
      <p:ext uri="{BB962C8B-B14F-4D97-AF65-F5344CB8AC3E}">
        <p14:creationId xmlns:p14="http://schemas.microsoft.com/office/powerpoint/2010/main" val="40728512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77500" lnSpcReduction="20000"/>
          </a:bodyPr>
          <a:lstStyle/>
          <a:p>
            <a:pPr marL="0" indent="0" algn="just">
              <a:lnSpc>
                <a:spcPct val="115000"/>
              </a:lnSpc>
              <a:spcBef>
                <a:spcPts val="0"/>
              </a:spcBef>
              <a:spcAft>
                <a:spcPts val="1000"/>
              </a:spcAft>
              <a:buNone/>
            </a:pPr>
            <a:r>
              <a:rPr lang="es-ES" dirty="0">
                <a:solidFill>
                  <a:schemeClr val="tx1"/>
                </a:solidFill>
              </a:rPr>
              <a:t>Una vez realizado con éxito el proceso anterior, se muestran todas las tablas de la base de datos “</a:t>
            </a:r>
            <a:r>
              <a:rPr lang="es-ES" dirty="0" err="1">
                <a:solidFill>
                  <a:schemeClr val="tx1"/>
                </a:solidFill>
              </a:rPr>
              <a:t>crud_login_monster</a:t>
            </a:r>
            <a:r>
              <a:rPr lang="es-ES" dirty="0">
                <a:solidFill>
                  <a:schemeClr val="tx1"/>
                </a:solidFill>
              </a:rPr>
              <a:t>”, dar clic en “</a:t>
            </a:r>
            <a:r>
              <a:rPr lang="es-ES" dirty="0" err="1">
                <a:solidFill>
                  <a:schemeClr val="tx1"/>
                </a:solidFill>
              </a:rPr>
              <a:t>Add</a:t>
            </a:r>
            <a:r>
              <a:rPr lang="es-ES" dirty="0">
                <a:solidFill>
                  <a:schemeClr val="tx1"/>
                </a:solidFill>
              </a:rPr>
              <a:t> </a:t>
            </a:r>
            <a:r>
              <a:rPr lang="es-ES" dirty="0" err="1">
                <a:solidFill>
                  <a:schemeClr val="tx1"/>
                </a:solidFill>
              </a:rPr>
              <a:t>All</a:t>
            </a:r>
            <a:r>
              <a:rPr lang="es-ES" dirty="0">
                <a:solidFill>
                  <a:schemeClr val="tx1"/>
                </a:solidFill>
              </a:rPr>
              <a:t>” para seleccionar todas las tablas.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65</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Una vez que aparezcan todas las tablas en el recuadro de la derecha, dar clic en Next.</a:t>
            </a:r>
            <a:endParaRPr lang="es-EC" dirty="0">
              <a:solidFill>
                <a:schemeClr val="tx1"/>
              </a:solidFill>
            </a:endParaRPr>
          </a:p>
        </p:txBody>
      </p:sp>
      <p:pic>
        <p:nvPicPr>
          <p:cNvPr id="9" name="Picture 69" descr="Graphical user interface&#10;&#10;Description automatically generated">
            <a:extLst>
              <a:ext uri="{FF2B5EF4-FFF2-40B4-BE49-F238E27FC236}">
                <a16:creationId xmlns:a16="http://schemas.microsoft.com/office/drawing/2014/main" id="{F9DD9B3A-2113-4C1D-3DE3-0826357C6C24}"/>
              </a:ext>
            </a:extLst>
          </p:cNvPr>
          <p:cNvPicPr>
            <a:picLocks noChangeAspect="1"/>
          </p:cNvPicPr>
          <p:nvPr/>
        </p:nvPicPr>
        <p:blipFill>
          <a:blip r:embed="rId2"/>
          <a:stretch>
            <a:fillRect/>
          </a:stretch>
        </p:blipFill>
        <p:spPr>
          <a:xfrm>
            <a:off x="581192" y="3727204"/>
            <a:ext cx="3603688" cy="2583407"/>
          </a:xfrm>
          <a:prstGeom prst="rect">
            <a:avLst/>
          </a:prstGeom>
        </p:spPr>
      </p:pic>
      <p:pic>
        <p:nvPicPr>
          <p:cNvPr id="10" name="Picture 70" descr="Graphical user interface&#10;&#10;Description automatically generated">
            <a:extLst>
              <a:ext uri="{FF2B5EF4-FFF2-40B4-BE49-F238E27FC236}">
                <a16:creationId xmlns:a16="http://schemas.microsoft.com/office/drawing/2014/main" id="{AB02BE13-19D7-D786-32BF-8A1F18BF880C}"/>
              </a:ext>
            </a:extLst>
          </p:cNvPr>
          <p:cNvPicPr>
            <a:picLocks noChangeAspect="1"/>
          </p:cNvPicPr>
          <p:nvPr/>
        </p:nvPicPr>
        <p:blipFill>
          <a:blip r:embed="rId3"/>
          <a:stretch>
            <a:fillRect/>
          </a:stretch>
        </p:blipFill>
        <p:spPr>
          <a:xfrm>
            <a:off x="5105304" y="3792517"/>
            <a:ext cx="3416610" cy="2438763"/>
          </a:xfrm>
          <a:prstGeom prst="rect">
            <a:avLst/>
          </a:prstGeom>
        </p:spPr>
      </p:pic>
    </p:spTree>
    <p:extLst>
      <p:ext uri="{BB962C8B-B14F-4D97-AF65-F5344CB8AC3E}">
        <p14:creationId xmlns:p14="http://schemas.microsoft.com/office/powerpoint/2010/main" val="11818459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la siguiente ventana, se ingresan los campos como se muestra en la figura y clic en Next.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66</a:t>
            </a:fld>
            <a:endParaRPr lang="en-US" sz="2800" dirty="0">
              <a:solidFill>
                <a:schemeClr val="bg1"/>
              </a:solidFill>
            </a:endParaRPr>
          </a:p>
        </p:txBody>
      </p:sp>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Se mantienen los campos como se muestran en la figura y clic en </a:t>
            </a:r>
            <a:r>
              <a:rPr lang="es-ES" dirty="0" err="1">
                <a:solidFill>
                  <a:schemeClr val="tx1"/>
                </a:solidFill>
              </a:rPr>
              <a:t>Finish</a:t>
            </a:r>
            <a:r>
              <a:rPr lang="es-ES" dirty="0">
                <a:solidFill>
                  <a:schemeClr val="tx1"/>
                </a:solidFill>
              </a:rPr>
              <a:t>.</a:t>
            </a:r>
            <a:endParaRPr lang="es-EC" dirty="0">
              <a:solidFill>
                <a:schemeClr val="tx1"/>
              </a:solidFill>
            </a:endParaRPr>
          </a:p>
        </p:txBody>
      </p:sp>
      <p:pic>
        <p:nvPicPr>
          <p:cNvPr id="3" name="Picture 71" descr="Text&#10;&#10;Description automatically generated">
            <a:extLst>
              <a:ext uri="{FF2B5EF4-FFF2-40B4-BE49-F238E27FC236}">
                <a16:creationId xmlns:a16="http://schemas.microsoft.com/office/drawing/2014/main" id="{EB0768ED-7E8F-5783-291D-7F5B52691C1D}"/>
              </a:ext>
            </a:extLst>
          </p:cNvPr>
          <p:cNvPicPr>
            <a:picLocks noChangeAspect="1"/>
          </p:cNvPicPr>
          <p:nvPr/>
        </p:nvPicPr>
        <p:blipFill>
          <a:blip r:embed="rId2"/>
          <a:stretch>
            <a:fillRect/>
          </a:stretch>
        </p:blipFill>
        <p:spPr>
          <a:xfrm>
            <a:off x="399530" y="3792444"/>
            <a:ext cx="3950006" cy="2685324"/>
          </a:xfrm>
          <a:prstGeom prst="rect">
            <a:avLst/>
          </a:prstGeom>
        </p:spPr>
      </p:pic>
      <p:pic>
        <p:nvPicPr>
          <p:cNvPr id="11" name="Picture 72" descr="Text&#10;&#10;Description automatically generated">
            <a:extLst>
              <a:ext uri="{FF2B5EF4-FFF2-40B4-BE49-F238E27FC236}">
                <a16:creationId xmlns:a16="http://schemas.microsoft.com/office/drawing/2014/main" id="{56486A66-A409-9B42-2211-A2972135B3F9}"/>
              </a:ext>
            </a:extLst>
          </p:cNvPr>
          <p:cNvPicPr>
            <a:picLocks noChangeAspect="1"/>
          </p:cNvPicPr>
          <p:nvPr/>
        </p:nvPicPr>
        <p:blipFill>
          <a:blip r:embed="rId3"/>
          <a:stretch>
            <a:fillRect/>
          </a:stretch>
        </p:blipFill>
        <p:spPr>
          <a:xfrm>
            <a:off x="5124906" y="4040220"/>
            <a:ext cx="3217091" cy="2189771"/>
          </a:xfrm>
          <a:prstGeom prst="rect">
            <a:avLst/>
          </a:prstGeom>
        </p:spPr>
      </p:pic>
    </p:spTree>
    <p:extLst>
      <p:ext uri="{BB962C8B-B14F-4D97-AF65-F5344CB8AC3E}">
        <p14:creationId xmlns:p14="http://schemas.microsoft.com/office/powerpoint/2010/main" val="21363603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fontScale="925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Se ingresa a cualquiera de estas clases y se muestra el código necesario que se genero con la estructura y consultas de cada tabla.</a:t>
            </a:r>
            <a:endParaRPr lang="es-EC" dirty="0">
              <a:solidFill>
                <a:schemeClr val="tx1"/>
              </a:solidFill>
            </a:endParaRPr>
          </a:p>
        </p:txBody>
      </p:sp>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85000" lnSpcReduction="10000"/>
          </a:bodyPr>
          <a:lstStyle/>
          <a:p>
            <a:pPr marL="0" indent="0" algn="just">
              <a:lnSpc>
                <a:spcPct val="115000"/>
              </a:lnSpc>
              <a:spcBef>
                <a:spcPts val="0"/>
              </a:spcBef>
              <a:spcAft>
                <a:spcPts val="1000"/>
              </a:spcAft>
              <a:buNone/>
            </a:pPr>
            <a:r>
              <a:rPr lang="es-ES" dirty="0">
                <a:solidFill>
                  <a:schemeClr val="tx1"/>
                </a:solidFill>
              </a:rPr>
              <a:t>A continuación, dirigirse al panel de </a:t>
            </a:r>
            <a:r>
              <a:rPr lang="es-ES" dirty="0" err="1">
                <a:solidFill>
                  <a:schemeClr val="tx1"/>
                </a:solidFill>
              </a:rPr>
              <a:t>Projects</a:t>
            </a:r>
            <a:r>
              <a:rPr lang="es-ES" dirty="0">
                <a:solidFill>
                  <a:schemeClr val="tx1"/>
                </a:solidFill>
              </a:rPr>
              <a:t> y se puede verificar que se crearon todas las entidades para las tablas de la base de datos “</a:t>
            </a:r>
            <a:r>
              <a:rPr lang="es-ES" dirty="0" err="1">
                <a:solidFill>
                  <a:schemeClr val="tx1"/>
                </a:solidFill>
              </a:rPr>
              <a:t>crud_login_mosnter</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67</a:t>
            </a:fld>
            <a:endParaRPr lang="en-US" sz="2800" dirty="0">
              <a:solidFill>
                <a:schemeClr val="bg1"/>
              </a:solidFill>
            </a:endParaRPr>
          </a:p>
        </p:txBody>
      </p:sp>
      <p:pic>
        <p:nvPicPr>
          <p:cNvPr id="8" name="Picture 78">
            <a:extLst>
              <a:ext uri="{FF2B5EF4-FFF2-40B4-BE49-F238E27FC236}">
                <a16:creationId xmlns:a16="http://schemas.microsoft.com/office/drawing/2014/main" id="{E564359A-8637-91F1-073C-AC83DBA80F63}"/>
              </a:ext>
            </a:extLst>
          </p:cNvPr>
          <p:cNvPicPr>
            <a:picLocks noChangeAspect="1"/>
          </p:cNvPicPr>
          <p:nvPr/>
        </p:nvPicPr>
        <p:blipFill>
          <a:blip r:embed="rId2"/>
          <a:stretch>
            <a:fillRect/>
          </a:stretch>
        </p:blipFill>
        <p:spPr>
          <a:xfrm>
            <a:off x="1191764" y="3647491"/>
            <a:ext cx="2110828" cy="3027946"/>
          </a:xfrm>
          <a:prstGeom prst="rect">
            <a:avLst/>
          </a:prstGeom>
        </p:spPr>
      </p:pic>
      <p:pic>
        <p:nvPicPr>
          <p:cNvPr id="9" name="Picture 79" descr="Text&#10;&#10;Description automatically generated">
            <a:extLst>
              <a:ext uri="{FF2B5EF4-FFF2-40B4-BE49-F238E27FC236}">
                <a16:creationId xmlns:a16="http://schemas.microsoft.com/office/drawing/2014/main" id="{C97765AA-7E3A-13E1-0967-AD888F89C3D9}"/>
              </a:ext>
            </a:extLst>
          </p:cNvPr>
          <p:cNvPicPr>
            <a:picLocks noChangeAspect="1"/>
          </p:cNvPicPr>
          <p:nvPr/>
        </p:nvPicPr>
        <p:blipFill>
          <a:blip r:embed="rId3"/>
          <a:stretch>
            <a:fillRect/>
          </a:stretch>
        </p:blipFill>
        <p:spPr>
          <a:xfrm>
            <a:off x="4479999" y="3984170"/>
            <a:ext cx="4284135" cy="2334986"/>
          </a:xfrm>
          <a:prstGeom prst="rect">
            <a:avLst/>
          </a:prstGeom>
        </p:spPr>
      </p:pic>
    </p:spTree>
    <p:extLst>
      <p:ext uri="{BB962C8B-B14F-4D97-AF65-F5344CB8AC3E}">
        <p14:creationId xmlns:p14="http://schemas.microsoft.com/office/powerpoint/2010/main" val="8927177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En la siguiente venta, se selecciona la categoría “</a:t>
            </a:r>
            <a:r>
              <a:rPr lang="es-ES" dirty="0" err="1">
                <a:solidFill>
                  <a:schemeClr val="tx1"/>
                </a:solidFill>
              </a:rPr>
              <a:t>JavaServer</a:t>
            </a:r>
            <a:r>
              <a:rPr lang="es-ES" dirty="0">
                <a:solidFill>
                  <a:schemeClr val="tx1"/>
                </a:solidFill>
              </a:rPr>
              <a:t>” Faces, “JSF Pages </a:t>
            </a:r>
            <a:r>
              <a:rPr lang="es-ES" dirty="0" err="1">
                <a:solidFill>
                  <a:schemeClr val="tx1"/>
                </a:solidFill>
              </a:rPr>
              <a:t>from</a:t>
            </a:r>
            <a:r>
              <a:rPr lang="es-ES" dirty="0">
                <a:solidFill>
                  <a:schemeClr val="tx1"/>
                </a:solidFill>
              </a:rPr>
              <a:t> </a:t>
            </a:r>
            <a:r>
              <a:rPr lang="es-ES" dirty="0" err="1">
                <a:solidFill>
                  <a:schemeClr val="tx1"/>
                </a:solidFill>
              </a:rPr>
              <a:t>Entity</a:t>
            </a:r>
            <a:r>
              <a:rPr lang="es-ES" dirty="0">
                <a:solidFill>
                  <a:schemeClr val="tx1"/>
                </a:solidFill>
              </a:rPr>
              <a:t> </a:t>
            </a:r>
            <a:r>
              <a:rPr lang="es-ES" dirty="0" err="1">
                <a:solidFill>
                  <a:schemeClr val="tx1"/>
                </a:solidFill>
              </a:rPr>
              <a:t>Classes</a:t>
            </a:r>
            <a:r>
              <a:rPr lang="es-ES" dirty="0">
                <a:solidFill>
                  <a:schemeClr val="tx1"/>
                </a:solidFill>
              </a:rPr>
              <a:t>” y clic en Next..</a:t>
            </a:r>
            <a:endParaRPr lang="es-EC" dirty="0">
              <a:solidFill>
                <a:schemeClr val="tx1"/>
              </a:solidFill>
            </a:endParaRPr>
          </a:p>
        </p:txBody>
      </p:sp>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074633" cy="1371599"/>
          </a:xfrm>
        </p:spPr>
        <p:txBody>
          <a:bodyPr vert="horz" lIns="91440" tIns="45720" rIns="91440" bIns="45720" rtlCol="0" anchor="ctr">
            <a:normAutofit fontScale="92500" lnSpcReduction="20000"/>
          </a:bodyPr>
          <a:lstStyle/>
          <a:p>
            <a:pPr marL="0" indent="0" algn="just">
              <a:lnSpc>
                <a:spcPct val="115000"/>
              </a:lnSpc>
              <a:spcBef>
                <a:spcPts val="0"/>
              </a:spcBef>
              <a:spcAft>
                <a:spcPts val="1000"/>
              </a:spcAft>
              <a:buNone/>
            </a:pPr>
            <a:r>
              <a:rPr lang="es-ES" dirty="0">
                <a:solidFill>
                  <a:schemeClr val="tx1"/>
                </a:solidFill>
              </a:rPr>
              <a:t>Una vez generadas las entidades, se generan los controladores y páginas JSF desde las clases entidades. Para esto, dar clic en File y New File.</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68</a:t>
            </a:fld>
            <a:endParaRPr lang="en-US" sz="2800" dirty="0">
              <a:solidFill>
                <a:schemeClr val="bg1"/>
              </a:solidFill>
            </a:endParaRPr>
          </a:p>
        </p:txBody>
      </p:sp>
      <p:pic>
        <p:nvPicPr>
          <p:cNvPr id="3" name="Picture 158" descr="Graphical user interface, text, application&#10;&#10;Description automatically generated">
            <a:extLst>
              <a:ext uri="{FF2B5EF4-FFF2-40B4-BE49-F238E27FC236}">
                <a16:creationId xmlns:a16="http://schemas.microsoft.com/office/drawing/2014/main" id="{C296F9A9-2F76-012B-EB4B-99384F2C4B77}"/>
              </a:ext>
            </a:extLst>
          </p:cNvPr>
          <p:cNvPicPr>
            <a:picLocks noChangeAspect="1"/>
          </p:cNvPicPr>
          <p:nvPr/>
        </p:nvPicPr>
        <p:blipFill>
          <a:blip r:embed="rId2"/>
          <a:stretch>
            <a:fillRect/>
          </a:stretch>
        </p:blipFill>
        <p:spPr>
          <a:xfrm>
            <a:off x="684025" y="3966481"/>
            <a:ext cx="2971800" cy="2352675"/>
          </a:xfrm>
          <a:prstGeom prst="rect">
            <a:avLst/>
          </a:prstGeom>
        </p:spPr>
      </p:pic>
      <p:pic>
        <p:nvPicPr>
          <p:cNvPr id="10" name="Picture 159" descr="Graphical user interface, text&#10;&#10;Description automatically generated">
            <a:extLst>
              <a:ext uri="{FF2B5EF4-FFF2-40B4-BE49-F238E27FC236}">
                <a16:creationId xmlns:a16="http://schemas.microsoft.com/office/drawing/2014/main" id="{AC1CFF72-3BA1-CEA2-6DDF-4AFE55E8988F}"/>
              </a:ext>
            </a:extLst>
          </p:cNvPr>
          <p:cNvPicPr>
            <a:picLocks noChangeAspect="1"/>
          </p:cNvPicPr>
          <p:nvPr/>
        </p:nvPicPr>
        <p:blipFill>
          <a:blip r:embed="rId3"/>
          <a:stretch>
            <a:fillRect/>
          </a:stretch>
        </p:blipFill>
        <p:spPr>
          <a:xfrm>
            <a:off x="4733780" y="3848240"/>
            <a:ext cx="3546312" cy="2470916"/>
          </a:xfrm>
          <a:prstGeom prst="rect">
            <a:avLst/>
          </a:prstGeom>
        </p:spPr>
      </p:pic>
    </p:spTree>
    <p:extLst>
      <p:ext uri="{BB962C8B-B14F-4D97-AF65-F5344CB8AC3E}">
        <p14:creationId xmlns:p14="http://schemas.microsoft.com/office/powerpoint/2010/main" val="28654836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Una vez seleccionadas todas las entidades, estas aparecen en el recuadro de la derecha, luego dar clic en Next.</a:t>
            </a:r>
            <a:endParaRPr lang="es-EC" dirty="0">
              <a:solidFill>
                <a:schemeClr val="tx1"/>
              </a:solidFill>
            </a:endParaRPr>
          </a:p>
        </p:txBody>
      </p:sp>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380014"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el recuadro izquierdo de la siguiente ventana, se muestran todas las entidades que se generaron, dar clic en “</a:t>
            </a:r>
            <a:r>
              <a:rPr lang="es-ES" dirty="0" err="1">
                <a:solidFill>
                  <a:schemeClr val="tx1"/>
                </a:solidFill>
              </a:rPr>
              <a:t>Add</a:t>
            </a:r>
            <a:r>
              <a:rPr lang="es-ES" dirty="0">
                <a:solidFill>
                  <a:schemeClr val="tx1"/>
                </a:solidFill>
              </a:rPr>
              <a:t> </a:t>
            </a:r>
            <a:r>
              <a:rPr lang="es-ES" dirty="0" err="1">
                <a:solidFill>
                  <a:schemeClr val="tx1"/>
                </a:solidFill>
              </a:rPr>
              <a:t>All</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69</a:t>
            </a:fld>
            <a:endParaRPr lang="en-US" sz="2800" dirty="0">
              <a:solidFill>
                <a:schemeClr val="bg1"/>
              </a:solidFill>
            </a:endParaRPr>
          </a:p>
        </p:txBody>
      </p:sp>
      <p:pic>
        <p:nvPicPr>
          <p:cNvPr id="8" name="Picture 160" descr="Graphical user interface&#10;&#10;Description automatically generated with medium confidence">
            <a:extLst>
              <a:ext uri="{FF2B5EF4-FFF2-40B4-BE49-F238E27FC236}">
                <a16:creationId xmlns:a16="http://schemas.microsoft.com/office/drawing/2014/main" id="{4392DC45-20BE-4378-03B7-4C71DE6BF4CA}"/>
              </a:ext>
            </a:extLst>
          </p:cNvPr>
          <p:cNvPicPr>
            <a:picLocks noChangeAspect="1"/>
          </p:cNvPicPr>
          <p:nvPr/>
        </p:nvPicPr>
        <p:blipFill>
          <a:blip r:embed="rId2"/>
          <a:stretch>
            <a:fillRect/>
          </a:stretch>
        </p:blipFill>
        <p:spPr>
          <a:xfrm>
            <a:off x="412237" y="3725013"/>
            <a:ext cx="3902905" cy="2717370"/>
          </a:xfrm>
          <a:prstGeom prst="rect">
            <a:avLst/>
          </a:prstGeom>
        </p:spPr>
      </p:pic>
      <p:pic>
        <p:nvPicPr>
          <p:cNvPr id="9" name="Picture 161" descr="A picture containing chart&#10;&#10;Description automatically generated">
            <a:extLst>
              <a:ext uri="{FF2B5EF4-FFF2-40B4-BE49-F238E27FC236}">
                <a16:creationId xmlns:a16="http://schemas.microsoft.com/office/drawing/2014/main" id="{264F6763-7770-5500-D7CB-A994685B395A}"/>
              </a:ext>
            </a:extLst>
          </p:cNvPr>
          <p:cNvPicPr>
            <a:picLocks noChangeAspect="1"/>
          </p:cNvPicPr>
          <p:nvPr/>
        </p:nvPicPr>
        <p:blipFill>
          <a:blip r:embed="rId3"/>
          <a:stretch>
            <a:fillRect/>
          </a:stretch>
        </p:blipFill>
        <p:spPr>
          <a:xfrm>
            <a:off x="5029930" y="3910240"/>
            <a:ext cx="3372648" cy="2346915"/>
          </a:xfrm>
          <a:prstGeom prst="rect">
            <a:avLst/>
          </a:prstGeom>
        </p:spPr>
      </p:pic>
    </p:spTree>
    <p:extLst>
      <p:ext uri="{BB962C8B-B14F-4D97-AF65-F5344CB8AC3E}">
        <p14:creationId xmlns:p14="http://schemas.microsoft.com/office/powerpoint/2010/main" val="938016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3.1	PÁGINA DE LOGIN</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rgbClr val="FFFF00"/>
                </a:solidFill>
              </a:rPr>
              <a:t>3	MARCO TEÓRICO</a:t>
            </a:r>
          </a:p>
          <a:p>
            <a:pPr lvl="1">
              <a:lnSpc>
                <a:spcPct val="90000"/>
              </a:lnSpc>
            </a:pPr>
            <a:r>
              <a:rPr lang="es-ES" sz="1100" dirty="0">
                <a:solidFill>
                  <a:srgbClr val="FFFF00"/>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chemeClr val="bg1"/>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828484"/>
            <a:ext cx="8413952" cy="3070088"/>
          </a:xfrm>
        </p:spPr>
        <p:txBody>
          <a:bodyPr>
            <a:normAutofit/>
          </a:bodyPr>
          <a:lstStyle/>
          <a:p>
            <a:pPr marL="0" marR="0" indent="0" algn="just">
              <a:lnSpc>
                <a:spcPct val="115000"/>
              </a:lnSpc>
              <a:spcBef>
                <a:spcPts val="0"/>
              </a:spcBef>
              <a:spcAft>
                <a:spcPts val="1000"/>
              </a:spcAft>
              <a:buNone/>
            </a:pPr>
            <a:r>
              <a:rPr lang="es-ES" dirty="0">
                <a:solidFill>
                  <a:schemeClr val="tx1"/>
                </a:solidFill>
              </a:rPr>
              <a:t>El proceso de inicio de sesión, también conocido como "</a:t>
            </a:r>
            <a:r>
              <a:rPr lang="es-ES" dirty="0" err="1">
                <a:solidFill>
                  <a:schemeClr val="tx1"/>
                </a:solidFill>
              </a:rPr>
              <a:t>login</a:t>
            </a:r>
            <a:r>
              <a:rPr lang="es-ES" dirty="0">
                <a:solidFill>
                  <a:schemeClr val="tx1"/>
                </a:solidFill>
              </a:rPr>
              <a:t>" es una función esencial en la mayoría de las aplicaciones y sitios web. Permite a los usuarios acceder a su cuenta personal y a los servicios que ofrece la plataforma. El proceso suele consistir en ingresar un nombre de usuario y una contraseña válidos para que el sistema verifique si el usuario está registrado y tiene permisos para acceder a la plataforma. Es una medida de seguridad importante para garantizar que solo los usuarios autorizados accedan a la información y servicios restringidos. Además, el proceso de inicio de sesión también permite a los usuarios mantener su actividad en línea y preferencias personales en el sistema.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a:t>
            </a:fld>
            <a:endParaRPr lang="en-US" sz="2800" dirty="0">
              <a:solidFill>
                <a:schemeClr val="bg1"/>
              </a:solidFill>
            </a:endParaRPr>
          </a:p>
        </p:txBody>
      </p:sp>
      <p:pic>
        <p:nvPicPr>
          <p:cNvPr id="4" name="Picture 17">
            <a:extLst>
              <a:ext uri="{FF2B5EF4-FFF2-40B4-BE49-F238E27FC236}">
                <a16:creationId xmlns:a16="http://schemas.microsoft.com/office/drawing/2014/main" id="{72074803-4C21-016E-064C-CE403D6621FE}"/>
              </a:ext>
            </a:extLst>
          </p:cNvPr>
          <p:cNvPicPr>
            <a:picLocks noChangeAspect="1"/>
          </p:cNvPicPr>
          <p:nvPr/>
        </p:nvPicPr>
        <p:blipFill>
          <a:blip r:embed="rId2"/>
          <a:stretch>
            <a:fillRect/>
          </a:stretch>
        </p:blipFill>
        <p:spPr>
          <a:xfrm>
            <a:off x="3764997" y="4766226"/>
            <a:ext cx="1616318" cy="1726649"/>
          </a:xfrm>
          <a:prstGeom prst="rect">
            <a:avLst/>
          </a:prstGeom>
        </p:spPr>
      </p:pic>
    </p:spTree>
    <p:extLst>
      <p:ext uri="{BB962C8B-B14F-4D97-AF65-F5344CB8AC3E}">
        <p14:creationId xmlns:p14="http://schemas.microsoft.com/office/powerpoint/2010/main" val="21199204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En el paquete </a:t>
            </a:r>
            <a:r>
              <a:rPr lang="es-ES" dirty="0" err="1">
                <a:solidFill>
                  <a:schemeClr val="tx1"/>
                </a:solidFill>
              </a:rPr>
              <a:t>jpa</a:t>
            </a:r>
            <a:r>
              <a:rPr lang="es-ES" dirty="0">
                <a:solidFill>
                  <a:schemeClr val="tx1"/>
                </a:solidFill>
              </a:rPr>
              <a:t>, se generan los </a:t>
            </a:r>
            <a:r>
              <a:rPr lang="es-ES" dirty="0" err="1">
                <a:solidFill>
                  <a:schemeClr val="tx1"/>
                </a:solidFill>
              </a:rPr>
              <a:t>Session</a:t>
            </a:r>
            <a:r>
              <a:rPr lang="es-ES" dirty="0">
                <a:solidFill>
                  <a:schemeClr val="tx1"/>
                </a:solidFill>
              </a:rPr>
              <a:t> </a:t>
            </a:r>
            <a:r>
              <a:rPr lang="es-ES" dirty="0" err="1">
                <a:solidFill>
                  <a:schemeClr val="tx1"/>
                </a:solidFill>
              </a:rPr>
              <a:t>Beans</a:t>
            </a:r>
            <a:r>
              <a:rPr lang="es-ES" dirty="0">
                <a:solidFill>
                  <a:schemeClr val="tx1"/>
                </a:solidFill>
              </a:rPr>
              <a:t> con el patrón de diseño </a:t>
            </a:r>
            <a:r>
              <a:rPr lang="es-ES" dirty="0" err="1">
                <a:solidFill>
                  <a:schemeClr val="tx1"/>
                </a:solidFill>
              </a:rPr>
              <a:t>Facade</a:t>
            </a:r>
            <a:r>
              <a:rPr lang="es-ES" dirty="0">
                <a:solidFill>
                  <a:schemeClr val="tx1"/>
                </a:solidFill>
              </a:rPr>
              <a:t>.</a:t>
            </a:r>
            <a:endParaRPr lang="es-EC" dirty="0">
              <a:solidFill>
                <a:schemeClr val="tx1"/>
              </a:solidFill>
            </a:endParaRPr>
          </a:p>
        </p:txBody>
      </p:sp>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380014"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la siguiente ventana, se ingresan los campos como se muestra en la figura y clic en </a:t>
            </a:r>
            <a:r>
              <a:rPr lang="es-ES" dirty="0" err="1">
                <a:solidFill>
                  <a:schemeClr val="tx1"/>
                </a:solidFill>
              </a:rPr>
              <a:t>Finish</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70</a:t>
            </a:fld>
            <a:endParaRPr lang="en-US" sz="2800" dirty="0">
              <a:solidFill>
                <a:schemeClr val="bg1"/>
              </a:solidFill>
            </a:endParaRPr>
          </a:p>
        </p:txBody>
      </p:sp>
      <p:pic>
        <p:nvPicPr>
          <p:cNvPr id="8" name="Picture 7">
            <a:extLst>
              <a:ext uri="{FF2B5EF4-FFF2-40B4-BE49-F238E27FC236}">
                <a16:creationId xmlns:a16="http://schemas.microsoft.com/office/drawing/2014/main" id="{E84300B5-EFDA-8257-E9AE-C68CE7852C1C}"/>
              </a:ext>
            </a:extLst>
          </p:cNvPr>
          <p:cNvPicPr>
            <a:picLocks noChangeAspect="1"/>
          </p:cNvPicPr>
          <p:nvPr/>
        </p:nvPicPr>
        <p:blipFill>
          <a:blip r:embed="rId2"/>
          <a:stretch>
            <a:fillRect/>
          </a:stretch>
        </p:blipFill>
        <p:spPr>
          <a:xfrm>
            <a:off x="679164" y="3796398"/>
            <a:ext cx="3710501" cy="2211797"/>
          </a:xfrm>
          <a:prstGeom prst="rect">
            <a:avLst/>
          </a:prstGeom>
        </p:spPr>
      </p:pic>
      <p:pic>
        <p:nvPicPr>
          <p:cNvPr id="9" name="Picture 8" descr="Graphical user interface, text, application, chat or text message&#10;&#10;Description automatically generated">
            <a:extLst>
              <a:ext uri="{FF2B5EF4-FFF2-40B4-BE49-F238E27FC236}">
                <a16:creationId xmlns:a16="http://schemas.microsoft.com/office/drawing/2014/main" id="{2BE3F503-43D6-1DDD-F9F6-80DE1621BD95}"/>
              </a:ext>
            </a:extLst>
          </p:cNvPr>
          <p:cNvPicPr>
            <a:picLocks noChangeAspect="1"/>
          </p:cNvPicPr>
          <p:nvPr/>
        </p:nvPicPr>
        <p:blipFill>
          <a:blip r:embed="rId3"/>
          <a:stretch>
            <a:fillRect/>
          </a:stretch>
        </p:blipFill>
        <p:spPr>
          <a:xfrm>
            <a:off x="5116622" y="3698421"/>
            <a:ext cx="3027997" cy="2309774"/>
          </a:xfrm>
          <a:prstGeom prst="rect">
            <a:avLst/>
          </a:prstGeom>
        </p:spPr>
      </p:pic>
    </p:spTree>
    <p:extLst>
      <p:ext uri="{BB962C8B-B14F-4D97-AF65-F5344CB8AC3E}">
        <p14:creationId xmlns:p14="http://schemas.microsoft.com/office/powerpoint/2010/main" val="18423082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En el paquete controlador, se generan los </a:t>
            </a:r>
            <a:r>
              <a:rPr lang="es-ES" dirty="0" err="1">
                <a:solidFill>
                  <a:schemeClr val="tx1"/>
                </a:solidFill>
              </a:rPr>
              <a:t>Manage</a:t>
            </a:r>
            <a:r>
              <a:rPr lang="es-ES" dirty="0">
                <a:solidFill>
                  <a:schemeClr val="tx1"/>
                </a:solidFill>
              </a:rPr>
              <a:t> </a:t>
            </a:r>
            <a:r>
              <a:rPr lang="es-ES" dirty="0" err="1">
                <a:solidFill>
                  <a:schemeClr val="tx1"/>
                </a:solidFill>
              </a:rPr>
              <a:t>Beans</a:t>
            </a:r>
            <a:r>
              <a:rPr lang="es-ES" dirty="0">
                <a:solidFill>
                  <a:schemeClr val="tx1"/>
                </a:solidFill>
              </a:rPr>
              <a:t>, estos serán los encargados de guardar y recuperar la información de las paginas JSF.</a:t>
            </a:r>
            <a:endParaRPr lang="es-EC" dirty="0">
              <a:solidFill>
                <a:schemeClr val="tx1"/>
              </a:solidFill>
            </a:endParaRPr>
          </a:p>
        </p:txBody>
      </p:sp>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380014"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 abre la clase </a:t>
            </a:r>
            <a:r>
              <a:rPr lang="es-ES" dirty="0" err="1">
                <a:solidFill>
                  <a:schemeClr val="tx1"/>
                </a:solidFill>
              </a:rPr>
              <a:t>AbstractFacade</a:t>
            </a:r>
            <a:r>
              <a:rPr lang="es-ES" dirty="0">
                <a:solidFill>
                  <a:schemeClr val="tx1"/>
                </a:solidFill>
              </a:rPr>
              <a:t> y se puede evidenciar todos los métodos creados para manejar la persistencia de los datos.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71</a:t>
            </a:fld>
            <a:endParaRPr lang="en-US" sz="2800" dirty="0">
              <a:solidFill>
                <a:schemeClr val="bg1"/>
              </a:solidFill>
            </a:endParaRPr>
          </a:p>
        </p:txBody>
      </p:sp>
      <p:pic>
        <p:nvPicPr>
          <p:cNvPr id="3" name="Picture 2" descr="Text&#10;&#10;Description automatically generated">
            <a:extLst>
              <a:ext uri="{FF2B5EF4-FFF2-40B4-BE49-F238E27FC236}">
                <a16:creationId xmlns:a16="http://schemas.microsoft.com/office/drawing/2014/main" id="{48E8CDE0-5BB0-5474-D1B0-CDA73253CEEA}"/>
              </a:ext>
            </a:extLst>
          </p:cNvPr>
          <p:cNvPicPr>
            <a:picLocks noChangeAspect="1"/>
          </p:cNvPicPr>
          <p:nvPr/>
        </p:nvPicPr>
        <p:blipFill>
          <a:blip r:embed="rId2"/>
          <a:stretch>
            <a:fillRect/>
          </a:stretch>
        </p:blipFill>
        <p:spPr>
          <a:xfrm>
            <a:off x="631497" y="3658508"/>
            <a:ext cx="3329709" cy="2638425"/>
          </a:xfrm>
          <a:prstGeom prst="rect">
            <a:avLst/>
          </a:prstGeom>
        </p:spPr>
      </p:pic>
      <p:pic>
        <p:nvPicPr>
          <p:cNvPr id="10" name="Picture 9" descr="Text&#10;&#10;Description automatically generated">
            <a:extLst>
              <a:ext uri="{FF2B5EF4-FFF2-40B4-BE49-F238E27FC236}">
                <a16:creationId xmlns:a16="http://schemas.microsoft.com/office/drawing/2014/main" id="{6467826C-74BF-B09B-560E-7962B2921CF2}"/>
              </a:ext>
            </a:extLst>
          </p:cNvPr>
          <p:cNvPicPr>
            <a:picLocks noChangeAspect="1"/>
          </p:cNvPicPr>
          <p:nvPr/>
        </p:nvPicPr>
        <p:blipFill>
          <a:blip r:embed="rId3"/>
          <a:stretch>
            <a:fillRect/>
          </a:stretch>
        </p:blipFill>
        <p:spPr>
          <a:xfrm>
            <a:off x="4816929" y="3807166"/>
            <a:ext cx="3244624" cy="2165689"/>
          </a:xfrm>
          <a:prstGeom prst="rect">
            <a:avLst/>
          </a:prstGeom>
        </p:spPr>
      </p:pic>
    </p:spTree>
    <p:extLst>
      <p:ext uri="{BB962C8B-B14F-4D97-AF65-F5344CB8AC3E}">
        <p14:creationId xmlns:p14="http://schemas.microsoft.com/office/powerpoint/2010/main" val="4854302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fontScale="850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A continuación, dar clic en Web Pages para verificar que se crearon las vistas JSF. Para cada entidad o tabla de la base de datos, se generaron varios JSF con el diseño para las operaciones CRUD.</a:t>
            </a:r>
            <a:endParaRPr lang="es-EC" dirty="0">
              <a:solidFill>
                <a:schemeClr val="tx1"/>
              </a:solidFill>
            </a:endParaRPr>
          </a:p>
        </p:txBody>
      </p:sp>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380014"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Al ingresar a cualquiera de estas clases, se evidencia las operaciones para conectar la vista con el modelo.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72</a:t>
            </a:fld>
            <a:endParaRPr lang="en-US" sz="2800" dirty="0">
              <a:solidFill>
                <a:schemeClr val="bg1"/>
              </a:solidFill>
            </a:endParaRPr>
          </a:p>
        </p:txBody>
      </p:sp>
      <p:pic>
        <p:nvPicPr>
          <p:cNvPr id="8" name="Picture 7" descr="Text&#10;&#10;Description automatically generated">
            <a:extLst>
              <a:ext uri="{FF2B5EF4-FFF2-40B4-BE49-F238E27FC236}">
                <a16:creationId xmlns:a16="http://schemas.microsoft.com/office/drawing/2014/main" id="{8055642F-C4B7-D4EE-F17F-B51990CFEB17}"/>
              </a:ext>
            </a:extLst>
          </p:cNvPr>
          <p:cNvPicPr>
            <a:picLocks noChangeAspect="1"/>
          </p:cNvPicPr>
          <p:nvPr/>
        </p:nvPicPr>
        <p:blipFill>
          <a:blip r:embed="rId2"/>
          <a:stretch>
            <a:fillRect/>
          </a:stretch>
        </p:blipFill>
        <p:spPr>
          <a:xfrm>
            <a:off x="581192" y="3769754"/>
            <a:ext cx="3126485" cy="2404019"/>
          </a:xfrm>
          <a:prstGeom prst="rect">
            <a:avLst/>
          </a:prstGeom>
        </p:spPr>
      </p:pic>
      <p:pic>
        <p:nvPicPr>
          <p:cNvPr id="9" name="Picture 8" descr="Text&#10;&#10;Description automatically generated">
            <a:extLst>
              <a:ext uri="{FF2B5EF4-FFF2-40B4-BE49-F238E27FC236}">
                <a16:creationId xmlns:a16="http://schemas.microsoft.com/office/drawing/2014/main" id="{055C93F4-DCA4-E338-8DCE-2CA04BA5A3F4}"/>
              </a:ext>
            </a:extLst>
          </p:cNvPr>
          <p:cNvPicPr>
            <a:picLocks noChangeAspect="1"/>
          </p:cNvPicPr>
          <p:nvPr/>
        </p:nvPicPr>
        <p:blipFill>
          <a:blip r:embed="rId3"/>
          <a:stretch>
            <a:fillRect/>
          </a:stretch>
        </p:blipFill>
        <p:spPr>
          <a:xfrm>
            <a:off x="4816929" y="3676706"/>
            <a:ext cx="3253493" cy="2590113"/>
          </a:xfrm>
          <a:prstGeom prst="rect">
            <a:avLst/>
          </a:prstGeom>
        </p:spPr>
      </p:pic>
    </p:spTree>
    <p:extLst>
      <p:ext uri="{BB962C8B-B14F-4D97-AF65-F5344CB8AC3E}">
        <p14:creationId xmlns:p14="http://schemas.microsoft.com/office/powerpoint/2010/main" val="23606528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Para verificar que todo el proceso realizado hasta ahora fue un éxito, se ejecuta el proyecto dando clic derecho en el nombre del proyecto y clic en Run.</a:t>
            </a:r>
            <a:endParaRPr lang="es-EC" dirty="0">
              <a:solidFill>
                <a:schemeClr val="tx1"/>
              </a:solidFill>
            </a:endParaRPr>
          </a:p>
        </p:txBody>
      </p:sp>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380014"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Abrir el archivo </a:t>
            </a:r>
            <a:r>
              <a:rPr lang="es-ES" dirty="0" err="1">
                <a:solidFill>
                  <a:schemeClr val="tx1"/>
                </a:solidFill>
              </a:rPr>
              <a:t>index.xhtml</a:t>
            </a:r>
            <a:r>
              <a:rPr lang="es-ES" dirty="0">
                <a:solidFill>
                  <a:schemeClr val="tx1"/>
                </a:solidFill>
              </a:rPr>
              <a:t> y se puede evidenciar una lista de enlaces para gestionar cada tabla de la base de datos.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73</a:t>
            </a:fld>
            <a:endParaRPr lang="en-US" sz="2800" dirty="0">
              <a:solidFill>
                <a:schemeClr val="bg1"/>
              </a:solidFill>
            </a:endParaRPr>
          </a:p>
        </p:txBody>
      </p:sp>
      <p:pic>
        <p:nvPicPr>
          <p:cNvPr id="8" name="Picture 111">
            <a:extLst>
              <a:ext uri="{FF2B5EF4-FFF2-40B4-BE49-F238E27FC236}">
                <a16:creationId xmlns:a16="http://schemas.microsoft.com/office/drawing/2014/main" id="{A38F8C03-D7FD-5276-36D0-F77A8F636A0E}"/>
              </a:ext>
            </a:extLst>
          </p:cNvPr>
          <p:cNvPicPr>
            <a:picLocks noChangeAspect="1"/>
          </p:cNvPicPr>
          <p:nvPr/>
        </p:nvPicPr>
        <p:blipFill>
          <a:blip r:embed="rId2"/>
          <a:stretch>
            <a:fillRect/>
          </a:stretch>
        </p:blipFill>
        <p:spPr>
          <a:xfrm>
            <a:off x="581192" y="3657872"/>
            <a:ext cx="3670560" cy="2654935"/>
          </a:xfrm>
          <a:prstGeom prst="rect">
            <a:avLst/>
          </a:prstGeom>
        </p:spPr>
      </p:pic>
      <p:pic>
        <p:nvPicPr>
          <p:cNvPr id="9" name="Picture 96" descr="Graphical user interface, application&#10;&#10;Description automatically generated">
            <a:extLst>
              <a:ext uri="{FF2B5EF4-FFF2-40B4-BE49-F238E27FC236}">
                <a16:creationId xmlns:a16="http://schemas.microsoft.com/office/drawing/2014/main" id="{E0119B02-30E8-DE6C-0B6C-87B0C0CD8D58}"/>
              </a:ext>
            </a:extLst>
          </p:cNvPr>
          <p:cNvPicPr>
            <a:picLocks noChangeAspect="1"/>
          </p:cNvPicPr>
          <p:nvPr/>
        </p:nvPicPr>
        <p:blipFill>
          <a:blip r:embed="rId3"/>
          <a:stretch>
            <a:fillRect/>
          </a:stretch>
        </p:blipFill>
        <p:spPr>
          <a:xfrm>
            <a:off x="4982589" y="3657872"/>
            <a:ext cx="3259972" cy="2654936"/>
          </a:xfrm>
          <a:prstGeom prst="rect">
            <a:avLst/>
          </a:prstGeom>
        </p:spPr>
      </p:pic>
    </p:spTree>
    <p:extLst>
      <p:ext uri="{BB962C8B-B14F-4D97-AF65-F5344CB8AC3E}">
        <p14:creationId xmlns:p14="http://schemas.microsoft.com/office/powerpoint/2010/main" val="14460612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a:extLst>
              <a:ext uri="{FF2B5EF4-FFF2-40B4-BE49-F238E27FC236}">
                <a16:creationId xmlns:a16="http://schemas.microsoft.com/office/drawing/2014/main" id="{7913D662-6472-1EA3-5B58-B7881DD5CACC}"/>
              </a:ext>
            </a:extLst>
          </p:cNvPr>
          <p:cNvSpPr txBox="1">
            <a:spLocks/>
          </p:cNvSpPr>
          <p:nvPr/>
        </p:nvSpPr>
        <p:spPr>
          <a:xfrm>
            <a:off x="4816929" y="2155299"/>
            <a:ext cx="3380014" cy="137159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Ingresar a cualquiera de los enlaces de las tablas y se muestra una pestaña con la información de la tabla y sus operaciones.</a:t>
            </a:r>
            <a:endParaRPr lang="es-EC" dirty="0">
              <a:solidFill>
                <a:schemeClr val="tx1"/>
              </a:solidFill>
            </a:endParaRPr>
          </a:p>
        </p:txBody>
      </p:sp>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2155300"/>
            <a:ext cx="3380014" cy="137159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 inicia el servidor Payara y se muestra la pagina principal con los enlaces para gestionar cada tabla de la base de datos.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74</a:t>
            </a:fld>
            <a:endParaRPr lang="en-US" sz="2800" dirty="0">
              <a:solidFill>
                <a:schemeClr val="bg1"/>
              </a:solidFill>
            </a:endParaRPr>
          </a:p>
        </p:txBody>
      </p:sp>
      <p:pic>
        <p:nvPicPr>
          <p:cNvPr id="3" name="Picture 168" descr="Graphical user interface, text&#10;&#10;Description automatically generated with medium confidence">
            <a:extLst>
              <a:ext uri="{FF2B5EF4-FFF2-40B4-BE49-F238E27FC236}">
                <a16:creationId xmlns:a16="http://schemas.microsoft.com/office/drawing/2014/main" id="{335112A8-54ED-1E5A-D85A-63877F65A8CB}"/>
              </a:ext>
            </a:extLst>
          </p:cNvPr>
          <p:cNvPicPr>
            <a:picLocks noChangeAspect="1"/>
          </p:cNvPicPr>
          <p:nvPr/>
        </p:nvPicPr>
        <p:blipFill>
          <a:blip r:embed="rId2"/>
          <a:stretch>
            <a:fillRect/>
          </a:stretch>
        </p:blipFill>
        <p:spPr>
          <a:xfrm>
            <a:off x="367498" y="3984172"/>
            <a:ext cx="3807401" cy="1828871"/>
          </a:xfrm>
          <a:prstGeom prst="rect">
            <a:avLst/>
          </a:prstGeom>
        </p:spPr>
      </p:pic>
      <p:pic>
        <p:nvPicPr>
          <p:cNvPr id="10" name="Picture 94" descr="Graphical user interface, text, application&#10;&#10;Description automatically generated">
            <a:extLst>
              <a:ext uri="{FF2B5EF4-FFF2-40B4-BE49-F238E27FC236}">
                <a16:creationId xmlns:a16="http://schemas.microsoft.com/office/drawing/2014/main" id="{5B26F899-04E7-B892-CE54-3F68E685B510}"/>
              </a:ext>
            </a:extLst>
          </p:cNvPr>
          <p:cNvPicPr>
            <a:picLocks noChangeAspect="1"/>
          </p:cNvPicPr>
          <p:nvPr/>
        </p:nvPicPr>
        <p:blipFill>
          <a:blip r:embed="rId3"/>
          <a:stretch>
            <a:fillRect/>
          </a:stretch>
        </p:blipFill>
        <p:spPr>
          <a:xfrm>
            <a:off x="4573692" y="4251062"/>
            <a:ext cx="3984207" cy="1013800"/>
          </a:xfrm>
          <a:prstGeom prst="rect">
            <a:avLst/>
          </a:prstGeom>
        </p:spPr>
      </p:pic>
    </p:spTree>
    <p:extLst>
      <p:ext uri="{BB962C8B-B14F-4D97-AF65-F5344CB8AC3E}">
        <p14:creationId xmlns:p14="http://schemas.microsoft.com/office/powerpoint/2010/main" val="17481901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59515"/>
            <a:ext cx="8309715" cy="734857"/>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La base de datos al estar vacía no mostrara información de sus registros, para esto se puede ingresar al enlace “</a:t>
            </a:r>
            <a:r>
              <a:rPr lang="es-ES" dirty="0" err="1">
                <a:solidFill>
                  <a:schemeClr val="tx1"/>
                </a:solidFill>
              </a:rPr>
              <a:t>Create</a:t>
            </a:r>
            <a:r>
              <a:rPr lang="es-ES" dirty="0">
                <a:solidFill>
                  <a:schemeClr val="tx1"/>
                </a:solidFill>
              </a:rPr>
              <a:t> New </a:t>
            </a:r>
            <a:r>
              <a:rPr lang="es-ES" dirty="0" err="1">
                <a:solidFill>
                  <a:schemeClr val="tx1"/>
                </a:solidFill>
              </a:rPr>
              <a:t>XeusuUsuar</a:t>
            </a:r>
            <a:r>
              <a:rPr lang="es-ES" dirty="0">
                <a:solidFill>
                  <a:schemeClr val="tx1"/>
                </a:solidFill>
              </a:rPr>
              <a:t>” para ingresar el primer registro.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75</a:t>
            </a:fld>
            <a:endParaRPr lang="en-US" sz="2800" dirty="0">
              <a:solidFill>
                <a:schemeClr val="bg1"/>
              </a:solidFill>
            </a:endParaRPr>
          </a:p>
        </p:txBody>
      </p:sp>
      <p:pic>
        <p:nvPicPr>
          <p:cNvPr id="8" name="Picture 95" descr="Graphical user interface, website&#10;&#10;Description automatically generated">
            <a:extLst>
              <a:ext uri="{FF2B5EF4-FFF2-40B4-BE49-F238E27FC236}">
                <a16:creationId xmlns:a16="http://schemas.microsoft.com/office/drawing/2014/main" id="{A6149117-89B1-E7FD-DF6B-83E5E4522697}"/>
              </a:ext>
            </a:extLst>
          </p:cNvPr>
          <p:cNvPicPr>
            <a:picLocks noChangeAspect="1"/>
          </p:cNvPicPr>
          <p:nvPr/>
        </p:nvPicPr>
        <p:blipFill>
          <a:blip r:embed="rId2"/>
          <a:stretch>
            <a:fillRect/>
          </a:stretch>
        </p:blipFill>
        <p:spPr>
          <a:xfrm>
            <a:off x="2997261" y="2955860"/>
            <a:ext cx="3658444" cy="2824381"/>
          </a:xfrm>
          <a:prstGeom prst="rect">
            <a:avLst/>
          </a:prstGeom>
        </p:spPr>
      </p:pic>
    </p:spTree>
    <p:extLst>
      <p:ext uri="{BB962C8B-B14F-4D97-AF65-F5344CB8AC3E}">
        <p14:creationId xmlns:p14="http://schemas.microsoft.com/office/powerpoint/2010/main" val="33221399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59515"/>
            <a:ext cx="8309715" cy="2089971"/>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los campos de registro de usuario como email, cedula y captcha se debe no solo definir como campos requeridos y obligatorios, también se debe validar que los datos ingresados sean correctos.</a:t>
            </a:r>
          </a:p>
          <a:p>
            <a:pPr marL="0" indent="0" algn="just">
              <a:lnSpc>
                <a:spcPct val="115000"/>
              </a:lnSpc>
              <a:spcBef>
                <a:spcPts val="0"/>
              </a:spcBef>
              <a:spcAft>
                <a:spcPts val="1000"/>
              </a:spcAft>
              <a:buNone/>
            </a:pPr>
            <a:r>
              <a:rPr lang="es-ES" dirty="0">
                <a:solidFill>
                  <a:schemeClr val="tx1"/>
                </a:solidFill>
              </a:rPr>
              <a:t>Se crea el primer validador para el email. Para esto se debe crear una nueva clase java en el paquete </a:t>
            </a:r>
            <a:r>
              <a:rPr lang="es-ES" dirty="0" err="1">
                <a:solidFill>
                  <a:schemeClr val="tx1"/>
                </a:solidFill>
              </a:rPr>
              <a:t>util</a:t>
            </a:r>
            <a:r>
              <a:rPr lang="es-ES" dirty="0">
                <a:solidFill>
                  <a:schemeClr val="tx1"/>
                </a:solidFill>
              </a:rPr>
              <a:t>, se debe agregar la notación @FacesValidator con un nombre, de esta manera se puede usar este validador personalizado desde JSF con la etiqueta f: </a:t>
            </a:r>
            <a:r>
              <a:rPr lang="es-ES" dirty="0" err="1">
                <a:solidFill>
                  <a:schemeClr val="tx1"/>
                </a:solidFill>
              </a:rPr>
              <a:t>validate</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76</a:t>
            </a:fld>
            <a:endParaRPr lang="en-US" sz="2800" dirty="0">
              <a:solidFill>
                <a:schemeClr val="bg1"/>
              </a:solidFill>
            </a:endParaRPr>
          </a:p>
        </p:txBody>
      </p:sp>
      <p:pic>
        <p:nvPicPr>
          <p:cNvPr id="3" name="Picture 2">
            <a:extLst>
              <a:ext uri="{FF2B5EF4-FFF2-40B4-BE49-F238E27FC236}">
                <a16:creationId xmlns:a16="http://schemas.microsoft.com/office/drawing/2014/main" id="{B78E902B-397F-02E4-A8CE-BF800439A946}"/>
              </a:ext>
            </a:extLst>
          </p:cNvPr>
          <p:cNvPicPr>
            <a:picLocks noChangeAspect="1"/>
          </p:cNvPicPr>
          <p:nvPr/>
        </p:nvPicPr>
        <p:blipFill>
          <a:blip r:embed="rId2"/>
          <a:stretch>
            <a:fillRect/>
          </a:stretch>
        </p:blipFill>
        <p:spPr>
          <a:xfrm>
            <a:off x="1398644" y="4310974"/>
            <a:ext cx="6724905" cy="1778998"/>
          </a:xfrm>
          <a:prstGeom prst="rect">
            <a:avLst/>
          </a:prstGeom>
        </p:spPr>
      </p:pic>
    </p:spTree>
    <p:extLst>
      <p:ext uri="{BB962C8B-B14F-4D97-AF65-F5344CB8AC3E}">
        <p14:creationId xmlns:p14="http://schemas.microsoft.com/office/powerpoint/2010/main" val="41871463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59515"/>
            <a:ext cx="8309715" cy="1126585"/>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 realiza el mismo proceso para validar el número de cedula ecuatoriana. Para esto se debe crear una nueva clase en el paquete </a:t>
            </a:r>
            <a:r>
              <a:rPr lang="es-ES" dirty="0" err="1">
                <a:solidFill>
                  <a:schemeClr val="tx1"/>
                </a:solidFill>
              </a:rPr>
              <a:t>util</a:t>
            </a:r>
            <a:r>
              <a:rPr lang="es-ES" dirty="0">
                <a:solidFill>
                  <a:schemeClr val="tx1"/>
                </a:solidFill>
              </a:rPr>
              <a:t> con la misma notación que el validador del email definiendo un nuevo nombre para este validador.</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77</a:t>
            </a:fld>
            <a:endParaRPr lang="en-US" sz="2800" dirty="0">
              <a:solidFill>
                <a:schemeClr val="bg1"/>
              </a:solidFill>
            </a:endParaRPr>
          </a:p>
        </p:txBody>
      </p:sp>
      <p:pic>
        <p:nvPicPr>
          <p:cNvPr id="4" name="Picture 3" descr="Text&#10;&#10;Description automatically generated">
            <a:extLst>
              <a:ext uri="{FF2B5EF4-FFF2-40B4-BE49-F238E27FC236}">
                <a16:creationId xmlns:a16="http://schemas.microsoft.com/office/drawing/2014/main" id="{7CF80563-411B-C5DB-2335-F4F34E80236F}"/>
              </a:ext>
            </a:extLst>
          </p:cNvPr>
          <p:cNvPicPr>
            <a:picLocks noChangeAspect="1"/>
          </p:cNvPicPr>
          <p:nvPr/>
        </p:nvPicPr>
        <p:blipFill>
          <a:blip r:embed="rId2"/>
          <a:stretch>
            <a:fillRect/>
          </a:stretch>
        </p:blipFill>
        <p:spPr>
          <a:xfrm>
            <a:off x="2157314" y="3240814"/>
            <a:ext cx="5157470" cy="2874645"/>
          </a:xfrm>
          <a:prstGeom prst="rect">
            <a:avLst/>
          </a:prstGeom>
        </p:spPr>
      </p:pic>
    </p:spTree>
    <p:extLst>
      <p:ext uri="{BB962C8B-B14F-4D97-AF65-F5344CB8AC3E}">
        <p14:creationId xmlns:p14="http://schemas.microsoft.com/office/powerpoint/2010/main" val="40559285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59515"/>
            <a:ext cx="8309715" cy="1126585"/>
          </a:xfrm>
        </p:spPr>
        <p:txBody>
          <a:bodyPr vert="horz" lIns="91440" tIns="45720" rIns="91440" bIns="45720" rtlCol="0" anchor="ctr">
            <a:normAutofit fontScale="92500" lnSpcReduction="20000"/>
          </a:bodyPr>
          <a:lstStyle/>
          <a:p>
            <a:pPr marL="0" indent="0" algn="just">
              <a:lnSpc>
                <a:spcPct val="115000"/>
              </a:lnSpc>
              <a:spcBef>
                <a:spcPts val="0"/>
              </a:spcBef>
              <a:spcAft>
                <a:spcPts val="1000"/>
              </a:spcAft>
              <a:buNone/>
            </a:pPr>
            <a:r>
              <a:rPr lang="es-ES" dirty="0">
                <a:solidFill>
                  <a:schemeClr val="tx1"/>
                </a:solidFill>
              </a:rPr>
              <a:t>Para el proceso de registro de nuevos usuarios, se debe generar un código aleatorio para que el usuario ingrese dicho código y lo compare para registrar al usuario, se crea una nueva clase en el paquete </a:t>
            </a:r>
            <a:r>
              <a:rPr lang="es-ES" dirty="0" err="1">
                <a:solidFill>
                  <a:schemeClr val="tx1"/>
                </a:solidFill>
              </a:rPr>
              <a:t>util</a:t>
            </a:r>
            <a:r>
              <a:rPr lang="es-ES" dirty="0">
                <a:solidFill>
                  <a:schemeClr val="tx1"/>
                </a:solidFill>
              </a:rPr>
              <a:t> con la etiqueta @FacesValidator con un nuevo nombre para el validador.</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78</a:t>
            </a:fld>
            <a:endParaRPr lang="en-US" sz="2800" dirty="0">
              <a:solidFill>
                <a:schemeClr val="bg1"/>
              </a:solidFill>
            </a:endParaRPr>
          </a:p>
        </p:txBody>
      </p:sp>
      <p:pic>
        <p:nvPicPr>
          <p:cNvPr id="3" name="Picture 2" descr="Text&#10;&#10;Description automatically generated">
            <a:extLst>
              <a:ext uri="{FF2B5EF4-FFF2-40B4-BE49-F238E27FC236}">
                <a16:creationId xmlns:a16="http://schemas.microsoft.com/office/drawing/2014/main" id="{B41109EC-D9D8-5CE3-38C6-DDAC67D78266}"/>
              </a:ext>
            </a:extLst>
          </p:cNvPr>
          <p:cNvPicPr>
            <a:picLocks noChangeAspect="1"/>
          </p:cNvPicPr>
          <p:nvPr/>
        </p:nvPicPr>
        <p:blipFill>
          <a:blip r:embed="rId2"/>
          <a:stretch>
            <a:fillRect/>
          </a:stretch>
        </p:blipFill>
        <p:spPr>
          <a:xfrm>
            <a:off x="1758756" y="3347588"/>
            <a:ext cx="5954586" cy="3002189"/>
          </a:xfrm>
          <a:prstGeom prst="rect">
            <a:avLst/>
          </a:prstGeom>
        </p:spPr>
      </p:pic>
    </p:spTree>
    <p:extLst>
      <p:ext uri="{BB962C8B-B14F-4D97-AF65-F5344CB8AC3E}">
        <p14:creationId xmlns:p14="http://schemas.microsoft.com/office/powerpoint/2010/main" val="1590775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59515"/>
            <a:ext cx="8309715" cy="42273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el paquete </a:t>
            </a:r>
            <a:r>
              <a:rPr lang="es-ES" dirty="0" err="1">
                <a:solidFill>
                  <a:schemeClr val="tx1"/>
                </a:solidFill>
              </a:rPr>
              <a:t>util</a:t>
            </a:r>
            <a:r>
              <a:rPr lang="es-ES" dirty="0">
                <a:solidFill>
                  <a:schemeClr val="tx1"/>
                </a:solidFill>
              </a:rPr>
              <a:t>, dar clic derecho y seleccionar New y clic en “Java Class…”.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79</a:t>
            </a:fld>
            <a:endParaRPr lang="en-US" sz="2800" dirty="0">
              <a:solidFill>
                <a:schemeClr val="bg1"/>
              </a:solidFill>
            </a:endParaRPr>
          </a:p>
        </p:txBody>
      </p:sp>
      <p:pic>
        <p:nvPicPr>
          <p:cNvPr id="4" name="Picture 3">
            <a:extLst>
              <a:ext uri="{FF2B5EF4-FFF2-40B4-BE49-F238E27FC236}">
                <a16:creationId xmlns:a16="http://schemas.microsoft.com/office/drawing/2014/main" id="{E39BA27C-3121-30CD-DE25-578CA06CE0A9}"/>
              </a:ext>
            </a:extLst>
          </p:cNvPr>
          <p:cNvPicPr>
            <a:picLocks noChangeAspect="1"/>
          </p:cNvPicPr>
          <p:nvPr/>
        </p:nvPicPr>
        <p:blipFill>
          <a:blip r:embed="rId2"/>
          <a:stretch>
            <a:fillRect/>
          </a:stretch>
        </p:blipFill>
        <p:spPr>
          <a:xfrm>
            <a:off x="2325589" y="2820261"/>
            <a:ext cx="4820920" cy="2376805"/>
          </a:xfrm>
          <a:prstGeom prst="rect">
            <a:avLst/>
          </a:prstGeom>
        </p:spPr>
      </p:pic>
    </p:spTree>
    <p:extLst>
      <p:ext uri="{BB962C8B-B14F-4D97-AF65-F5344CB8AC3E}">
        <p14:creationId xmlns:p14="http://schemas.microsoft.com/office/powerpoint/2010/main" val="3936083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3.2	E</a:t>
            </a:r>
            <a:r>
              <a:rPr lang="en-US" dirty="0"/>
              <a:t>NTITY CLASSES FROM DATABASE </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rgbClr val="FFFF00"/>
                </a:solidFill>
              </a:rPr>
              <a:t>3.2	ENTITIY CLASSES FROM DATABASE</a:t>
            </a:r>
          </a:p>
          <a:p>
            <a:pPr lvl="1">
              <a:lnSpc>
                <a:spcPct val="90000"/>
              </a:lnSpc>
            </a:pPr>
            <a:r>
              <a:rPr lang="es-ES" sz="1100" dirty="0">
                <a:solidFill>
                  <a:schemeClr val="bg1"/>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chemeClr val="bg1"/>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3"/>
            <a:ext cx="8413952" cy="2775857"/>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Apache NetBeans es un entorno de desarrollo integrado (IDE) de código abierto que proporciona una serie de características y herramientas para facilitar el desarrollo de aplicaciones. Una de las características clave de Apache NetBeans es su capacidad para generar automáticamente código a partir de una base de datos existente (Josh, 2016). Esto se logra mediante el uso de una herramienta llamada "</a:t>
            </a:r>
            <a:r>
              <a:rPr lang="es-ES" dirty="0" err="1">
                <a:solidFill>
                  <a:schemeClr val="tx1"/>
                </a:solidFill>
              </a:rPr>
              <a:t>Entity</a:t>
            </a:r>
            <a:r>
              <a:rPr lang="es-ES" dirty="0">
                <a:solidFill>
                  <a:schemeClr val="tx1"/>
                </a:solidFill>
              </a:rPr>
              <a:t> </a:t>
            </a:r>
            <a:r>
              <a:rPr lang="es-ES" dirty="0" err="1">
                <a:solidFill>
                  <a:schemeClr val="tx1"/>
                </a:solidFill>
              </a:rPr>
              <a:t>Classes</a:t>
            </a:r>
            <a:r>
              <a:rPr lang="es-ES" dirty="0">
                <a:solidFill>
                  <a:schemeClr val="tx1"/>
                </a:solidFill>
              </a:rPr>
              <a:t> </a:t>
            </a:r>
            <a:r>
              <a:rPr lang="es-ES" dirty="0" err="1">
                <a:solidFill>
                  <a:schemeClr val="tx1"/>
                </a:solidFill>
              </a:rPr>
              <a:t>from</a:t>
            </a:r>
            <a:r>
              <a:rPr lang="es-ES" dirty="0">
                <a:solidFill>
                  <a:schemeClr val="tx1"/>
                </a:solidFill>
              </a:rPr>
              <a:t> </a:t>
            </a:r>
            <a:r>
              <a:rPr lang="es-ES" dirty="0" err="1">
                <a:solidFill>
                  <a:schemeClr val="tx1"/>
                </a:solidFill>
              </a:rPr>
              <a:t>Database</a:t>
            </a:r>
            <a:r>
              <a:rPr lang="es-ES" dirty="0">
                <a:solidFill>
                  <a:schemeClr val="tx1"/>
                </a:solidFill>
              </a:rPr>
              <a:t>" que permite a los desarrolladores crear automáticamente clases de entidades a partir de tablas de una base de datos. Estas clases de entidades se utilizan para representar las tablas en el código y permiten una fácil interacción con la base de datos.</a:t>
            </a:r>
            <a:endParaRPr lang="es-EC" dirty="0">
              <a:solidFill>
                <a:schemeClr val="tx1"/>
              </a:solidFill>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a:t>
            </a:fld>
            <a:endParaRPr lang="en-US" sz="2800" dirty="0">
              <a:solidFill>
                <a:schemeClr val="bg1"/>
              </a:solidFill>
            </a:endParaRPr>
          </a:p>
        </p:txBody>
      </p:sp>
      <p:pic>
        <p:nvPicPr>
          <p:cNvPr id="3" name="Picture 11">
            <a:extLst>
              <a:ext uri="{FF2B5EF4-FFF2-40B4-BE49-F238E27FC236}">
                <a16:creationId xmlns:a16="http://schemas.microsoft.com/office/drawing/2014/main" id="{2AC22DF7-C6EA-BBE0-4B78-211114A31D22}"/>
              </a:ext>
            </a:extLst>
          </p:cNvPr>
          <p:cNvPicPr>
            <a:picLocks noChangeAspect="1"/>
          </p:cNvPicPr>
          <p:nvPr/>
        </p:nvPicPr>
        <p:blipFill>
          <a:blip r:embed="rId2"/>
          <a:stretch>
            <a:fillRect/>
          </a:stretch>
        </p:blipFill>
        <p:spPr>
          <a:xfrm>
            <a:off x="3067001" y="5084445"/>
            <a:ext cx="3442335" cy="1408430"/>
          </a:xfrm>
          <a:prstGeom prst="rect">
            <a:avLst/>
          </a:prstGeom>
        </p:spPr>
      </p:pic>
    </p:spTree>
    <p:extLst>
      <p:ext uri="{BB962C8B-B14F-4D97-AF65-F5344CB8AC3E}">
        <p14:creationId xmlns:p14="http://schemas.microsoft.com/office/powerpoint/2010/main" val="17653909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59515"/>
            <a:ext cx="8309715" cy="661221"/>
          </a:xfrm>
        </p:spPr>
        <p:txBody>
          <a:bodyPr vert="horz" lIns="91440" tIns="45720" rIns="91440" bIns="45720" rtlCol="0" anchor="ctr">
            <a:normAutofit fontScale="92500" lnSpcReduction="10000"/>
          </a:bodyPr>
          <a:lstStyle/>
          <a:p>
            <a:pPr marL="0" indent="0" algn="just">
              <a:lnSpc>
                <a:spcPct val="115000"/>
              </a:lnSpc>
              <a:spcBef>
                <a:spcPts val="0"/>
              </a:spcBef>
              <a:spcAft>
                <a:spcPts val="1000"/>
              </a:spcAft>
              <a:buNone/>
            </a:pPr>
            <a:r>
              <a:rPr lang="es-ES" dirty="0">
                <a:solidFill>
                  <a:schemeClr val="tx1"/>
                </a:solidFill>
              </a:rPr>
              <a:t>Se verifica que los campos tengan la misma información como se muestra en la figura y clic en Finish.</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80</a:t>
            </a:fld>
            <a:endParaRPr lang="en-US" sz="2800" dirty="0">
              <a:solidFill>
                <a:schemeClr val="bg1"/>
              </a:solidFill>
            </a:endParaRPr>
          </a:p>
        </p:txBody>
      </p:sp>
      <p:pic>
        <p:nvPicPr>
          <p:cNvPr id="3" name="Picture 2" descr="Graphical user interface, application&#10;&#10;Description automatically generated">
            <a:extLst>
              <a:ext uri="{FF2B5EF4-FFF2-40B4-BE49-F238E27FC236}">
                <a16:creationId xmlns:a16="http://schemas.microsoft.com/office/drawing/2014/main" id="{B8512648-F6F2-9A43-0B64-564D15D4C70C}"/>
              </a:ext>
            </a:extLst>
          </p:cNvPr>
          <p:cNvPicPr>
            <a:picLocks noChangeAspect="1"/>
          </p:cNvPicPr>
          <p:nvPr/>
        </p:nvPicPr>
        <p:blipFill>
          <a:blip r:embed="rId2"/>
          <a:stretch>
            <a:fillRect/>
          </a:stretch>
        </p:blipFill>
        <p:spPr>
          <a:xfrm>
            <a:off x="2202399" y="2821578"/>
            <a:ext cx="5067300" cy="3532505"/>
          </a:xfrm>
          <a:prstGeom prst="rect">
            <a:avLst/>
          </a:prstGeom>
        </p:spPr>
      </p:pic>
    </p:spTree>
    <p:extLst>
      <p:ext uri="{BB962C8B-B14F-4D97-AF65-F5344CB8AC3E}">
        <p14:creationId xmlns:p14="http://schemas.microsoft.com/office/powerpoint/2010/main" val="8963177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59515"/>
            <a:ext cx="8309715" cy="661221"/>
          </a:xfrm>
        </p:spPr>
        <p:txBody>
          <a:bodyPr vert="horz" lIns="91440" tIns="45720" rIns="91440" bIns="45720" rtlCol="0" anchor="ctr">
            <a:normAutofit fontScale="92500" lnSpcReduction="10000"/>
          </a:bodyPr>
          <a:lstStyle/>
          <a:p>
            <a:pPr marL="0" indent="0" algn="just">
              <a:lnSpc>
                <a:spcPct val="115000"/>
              </a:lnSpc>
              <a:spcBef>
                <a:spcPts val="0"/>
              </a:spcBef>
              <a:spcAft>
                <a:spcPts val="1000"/>
              </a:spcAft>
              <a:buNone/>
            </a:pPr>
            <a:r>
              <a:rPr lang="es-ES" dirty="0">
                <a:solidFill>
                  <a:schemeClr val="tx1"/>
                </a:solidFill>
              </a:rPr>
              <a:t>Para la encriptación, se hará uso del algoritmo SHA1, en la siguiente figura se muestra la codificación para esta función.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81</a:t>
            </a:fld>
            <a:endParaRPr lang="en-US" sz="2800" dirty="0">
              <a:solidFill>
                <a:schemeClr val="bg1"/>
              </a:solidFill>
            </a:endParaRPr>
          </a:p>
        </p:txBody>
      </p:sp>
      <p:pic>
        <p:nvPicPr>
          <p:cNvPr id="4" name="Picture 3">
            <a:extLst>
              <a:ext uri="{FF2B5EF4-FFF2-40B4-BE49-F238E27FC236}">
                <a16:creationId xmlns:a16="http://schemas.microsoft.com/office/drawing/2014/main" id="{0428021F-D5B1-F2F1-BB02-3FFC66B15FA7}"/>
              </a:ext>
            </a:extLst>
          </p:cNvPr>
          <p:cNvPicPr>
            <a:picLocks noChangeAspect="1"/>
          </p:cNvPicPr>
          <p:nvPr/>
        </p:nvPicPr>
        <p:blipFill>
          <a:blip r:embed="rId2"/>
          <a:stretch>
            <a:fillRect/>
          </a:stretch>
        </p:blipFill>
        <p:spPr>
          <a:xfrm>
            <a:off x="2173001" y="2882224"/>
            <a:ext cx="5137571" cy="3169271"/>
          </a:xfrm>
          <a:prstGeom prst="rect">
            <a:avLst/>
          </a:prstGeom>
        </p:spPr>
      </p:pic>
    </p:spTree>
    <p:extLst>
      <p:ext uri="{BB962C8B-B14F-4D97-AF65-F5344CB8AC3E}">
        <p14:creationId xmlns:p14="http://schemas.microsoft.com/office/powerpoint/2010/main" val="24936046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59515"/>
            <a:ext cx="8309715" cy="101380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Debido a que SHA1 devuelve siempre 40 caracteres, se debe cambiar el tamaño del campo </a:t>
            </a:r>
            <a:r>
              <a:rPr lang="es-ES" dirty="0" err="1">
                <a:solidFill>
                  <a:schemeClr val="tx1"/>
                </a:solidFill>
              </a:rPr>
              <a:t>password</a:t>
            </a:r>
            <a:r>
              <a:rPr lang="es-ES" dirty="0">
                <a:solidFill>
                  <a:schemeClr val="tx1"/>
                </a:solidFill>
              </a:rPr>
              <a:t> de la tabla usuarios y usuarios perfil en MySQL. Para esto dirigirse a </a:t>
            </a:r>
            <a:r>
              <a:rPr lang="es-ES" dirty="0" err="1">
                <a:solidFill>
                  <a:schemeClr val="tx1"/>
                </a:solidFill>
              </a:rPr>
              <a:t>phpMyAdmind</a:t>
            </a:r>
            <a:r>
              <a:rPr lang="es-ES" dirty="0">
                <a:solidFill>
                  <a:schemeClr val="tx1"/>
                </a:solidFill>
              </a:rPr>
              <a:t> dando clic en el botón Admin de MySQL en la ventana de XAMPP.</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82</a:t>
            </a:fld>
            <a:endParaRPr lang="en-US" sz="2800" dirty="0">
              <a:solidFill>
                <a:schemeClr val="bg1"/>
              </a:solidFill>
            </a:endParaRPr>
          </a:p>
        </p:txBody>
      </p:sp>
      <p:pic>
        <p:nvPicPr>
          <p:cNvPr id="3" name="Picture 2">
            <a:extLst>
              <a:ext uri="{FF2B5EF4-FFF2-40B4-BE49-F238E27FC236}">
                <a16:creationId xmlns:a16="http://schemas.microsoft.com/office/drawing/2014/main" id="{CD8FED1D-D656-F8CC-377E-FE3E31CC3400}"/>
              </a:ext>
            </a:extLst>
          </p:cNvPr>
          <p:cNvPicPr>
            <a:picLocks noChangeAspect="1"/>
          </p:cNvPicPr>
          <p:nvPr/>
        </p:nvPicPr>
        <p:blipFill>
          <a:blip r:embed="rId2"/>
          <a:stretch>
            <a:fillRect/>
          </a:stretch>
        </p:blipFill>
        <p:spPr>
          <a:xfrm>
            <a:off x="2608100" y="3431843"/>
            <a:ext cx="4264025" cy="2741930"/>
          </a:xfrm>
          <a:prstGeom prst="rect">
            <a:avLst/>
          </a:prstGeom>
        </p:spPr>
      </p:pic>
    </p:spTree>
    <p:extLst>
      <p:ext uri="{BB962C8B-B14F-4D97-AF65-F5344CB8AC3E}">
        <p14:creationId xmlns:p14="http://schemas.microsoft.com/office/powerpoint/2010/main" val="15025191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59515"/>
            <a:ext cx="8309715" cy="101380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Abrir la base de datos “</a:t>
            </a:r>
            <a:r>
              <a:rPr lang="es-ES" dirty="0" err="1">
                <a:solidFill>
                  <a:schemeClr val="tx1"/>
                </a:solidFill>
              </a:rPr>
              <a:t>crud_login_mosnter</a:t>
            </a:r>
            <a:r>
              <a:rPr lang="es-ES" dirty="0">
                <a:solidFill>
                  <a:schemeClr val="tx1"/>
                </a:solidFill>
              </a:rPr>
              <a:t>”, dar clic en </a:t>
            </a:r>
            <a:r>
              <a:rPr lang="es-ES" dirty="0" err="1">
                <a:solidFill>
                  <a:schemeClr val="tx1"/>
                </a:solidFill>
              </a:rPr>
              <a:t>Structure</a:t>
            </a:r>
            <a:r>
              <a:rPr lang="es-ES" dirty="0">
                <a:solidFill>
                  <a:schemeClr val="tx1"/>
                </a:solidFill>
              </a:rPr>
              <a:t> de la tabla “</a:t>
            </a:r>
            <a:r>
              <a:rPr lang="es-ES" dirty="0" err="1">
                <a:solidFill>
                  <a:schemeClr val="tx1"/>
                </a:solidFill>
              </a:rPr>
              <a:t>xeusu_usuar</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83</a:t>
            </a:fld>
            <a:endParaRPr lang="en-US" sz="2800" dirty="0">
              <a:solidFill>
                <a:schemeClr val="bg1"/>
              </a:solidFill>
            </a:endParaRPr>
          </a:p>
        </p:txBody>
      </p:sp>
      <p:pic>
        <p:nvPicPr>
          <p:cNvPr id="4" name="Picture 3">
            <a:extLst>
              <a:ext uri="{FF2B5EF4-FFF2-40B4-BE49-F238E27FC236}">
                <a16:creationId xmlns:a16="http://schemas.microsoft.com/office/drawing/2014/main" id="{1A115B14-4E5B-5FB8-F750-7825C0BD904D}"/>
              </a:ext>
            </a:extLst>
          </p:cNvPr>
          <p:cNvPicPr>
            <a:picLocks noChangeAspect="1"/>
          </p:cNvPicPr>
          <p:nvPr/>
        </p:nvPicPr>
        <p:blipFill>
          <a:blip r:embed="rId2"/>
          <a:stretch>
            <a:fillRect/>
          </a:stretch>
        </p:blipFill>
        <p:spPr>
          <a:xfrm>
            <a:off x="1806431" y="3234803"/>
            <a:ext cx="5794551" cy="2251597"/>
          </a:xfrm>
          <a:prstGeom prst="rect">
            <a:avLst/>
          </a:prstGeom>
        </p:spPr>
      </p:pic>
    </p:spTree>
    <p:extLst>
      <p:ext uri="{BB962C8B-B14F-4D97-AF65-F5344CB8AC3E}">
        <p14:creationId xmlns:p14="http://schemas.microsoft.com/office/powerpoint/2010/main" val="39327345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59515"/>
            <a:ext cx="8309715" cy="359142"/>
          </a:xfrm>
        </p:spPr>
        <p:txBody>
          <a:bodyPr vert="horz" lIns="91440" tIns="45720" rIns="91440" bIns="45720" rtlCol="0" anchor="ctr">
            <a:normAutofit fontScale="92500" lnSpcReduction="10000"/>
          </a:bodyPr>
          <a:lstStyle/>
          <a:p>
            <a:pPr marL="0" indent="0" algn="just">
              <a:lnSpc>
                <a:spcPct val="115000"/>
              </a:lnSpc>
              <a:spcBef>
                <a:spcPts val="0"/>
              </a:spcBef>
              <a:spcAft>
                <a:spcPts val="1000"/>
              </a:spcAft>
              <a:buNone/>
            </a:pPr>
            <a:r>
              <a:rPr lang="es-ES" dirty="0">
                <a:solidFill>
                  <a:schemeClr val="tx1"/>
                </a:solidFill>
              </a:rPr>
              <a:t>En el campo “XEUSU_PASWD” dar clic en Change.</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84</a:t>
            </a:fld>
            <a:endParaRPr lang="en-US" sz="2800" dirty="0">
              <a:solidFill>
                <a:schemeClr val="bg1"/>
              </a:solidFill>
            </a:endParaRPr>
          </a:p>
        </p:txBody>
      </p:sp>
      <p:pic>
        <p:nvPicPr>
          <p:cNvPr id="3" name="Picture 2" descr="Graphical user interface, text, application&#10;&#10;Description automatically generated">
            <a:extLst>
              <a:ext uri="{FF2B5EF4-FFF2-40B4-BE49-F238E27FC236}">
                <a16:creationId xmlns:a16="http://schemas.microsoft.com/office/drawing/2014/main" id="{893E4A74-E25A-3984-6A0A-03D598172761}"/>
              </a:ext>
            </a:extLst>
          </p:cNvPr>
          <p:cNvPicPr>
            <a:picLocks noChangeAspect="1"/>
          </p:cNvPicPr>
          <p:nvPr/>
        </p:nvPicPr>
        <p:blipFill>
          <a:blip r:embed="rId2"/>
          <a:stretch>
            <a:fillRect/>
          </a:stretch>
        </p:blipFill>
        <p:spPr>
          <a:xfrm>
            <a:off x="1884903" y="2330285"/>
            <a:ext cx="5702292" cy="1947728"/>
          </a:xfrm>
          <a:prstGeom prst="rect">
            <a:avLst/>
          </a:prstGeom>
        </p:spPr>
      </p:pic>
      <p:sp>
        <p:nvSpPr>
          <p:cNvPr id="8" name="Marcador de contenido 2">
            <a:extLst>
              <a:ext uri="{FF2B5EF4-FFF2-40B4-BE49-F238E27FC236}">
                <a16:creationId xmlns:a16="http://schemas.microsoft.com/office/drawing/2014/main" id="{E1714719-6E1C-CED5-84BA-0032E53A4CBA}"/>
              </a:ext>
            </a:extLst>
          </p:cNvPr>
          <p:cNvSpPr txBox="1">
            <a:spLocks/>
          </p:cNvSpPr>
          <p:nvPr/>
        </p:nvSpPr>
        <p:spPr>
          <a:xfrm>
            <a:off x="513156" y="4289641"/>
            <a:ext cx="8309715" cy="73955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None/>
            </a:pPr>
            <a:r>
              <a:rPr lang="es-ES" dirty="0">
                <a:solidFill>
                  <a:schemeClr val="tx1"/>
                </a:solidFill>
              </a:rPr>
              <a:t>Se define el “</a:t>
            </a:r>
            <a:r>
              <a:rPr lang="es-ES" dirty="0" err="1">
                <a:solidFill>
                  <a:schemeClr val="tx1"/>
                </a:solidFill>
              </a:rPr>
              <a:t>Length</a:t>
            </a:r>
            <a:r>
              <a:rPr lang="es-ES" dirty="0">
                <a:solidFill>
                  <a:schemeClr val="tx1"/>
                </a:solidFill>
              </a:rPr>
              <a:t>/</a:t>
            </a:r>
            <a:r>
              <a:rPr lang="es-ES" dirty="0" err="1">
                <a:solidFill>
                  <a:schemeClr val="tx1"/>
                </a:solidFill>
              </a:rPr>
              <a:t>Values</a:t>
            </a:r>
            <a:r>
              <a:rPr lang="es-ES" dirty="0">
                <a:solidFill>
                  <a:schemeClr val="tx1"/>
                </a:solidFill>
              </a:rPr>
              <a:t>” con un valor de 40 y clic en </a:t>
            </a:r>
            <a:r>
              <a:rPr lang="es-ES" dirty="0" err="1">
                <a:solidFill>
                  <a:schemeClr val="tx1"/>
                </a:solidFill>
              </a:rPr>
              <a:t>Save</a:t>
            </a:r>
            <a:r>
              <a:rPr lang="es-ES" dirty="0">
                <a:solidFill>
                  <a:schemeClr val="tx1"/>
                </a:solidFill>
              </a:rPr>
              <a:t>. </a:t>
            </a:r>
            <a:r>
              <a:rPr lang="es-ES" dirty="0"/>
              <a:t>Realizar el mismo proceso con la tabla </a:t>
            </a:r>
            <a:r>
              <a:rPr lang="es-ES" dirty="0" err="1"/>
              <a:t>xeuxp_usupe</a:t>
            </a:r>
            <a:r>
              <a:rPr lang="es-ES" dirty="0"/>
              <a:t>.</a:t>
            </a:r>
            <a:r>
              <a:rPr lang="es-ES" dirty="0">
                <a:solidFill>
                  <a:schemeClr val="tx1"/>
                </a:solidFill>
              </a:rPr>
              <a:t>  </a:t>
            </a:r>
          </a:p>
        </p:txBody>
      </p:sp>
      <p:pic>
        <p:nvPicPr>
          <p:cNvPr id="11" name="Picture 10" descr="Graphical user interface, application&#10;&#10;Description automatically generated">
            <a:extLst>
              <a:ext uri="{FF2B5EF4-FFF2-40B4-BE49-F238E27FC236}">
                <a16:creationId xmlns:a16="http://schemas.microsoft.com/office/drawing/2014/main" id="{729ABA55-06C4-08B2-E11C-BE20D26A496C}"/>
              </a:ext>
            </a:extLst>
          </p:cNvPr>
          <p:cNvPicPr>
            <a:picLocks noChangeAspect="1"/>
          </p:cNvPicPr>
          <p:nvPr/>
        </p:nvPicPr>
        <p:blipFill>
          <a:blip r:embed="rId3"/>
          <a:stretch>
            <a:fillRect/>
          </a:stretch>
        </p:blipFill>
        <p:spPr>
          <a:xfrm>
            <a:off x="2113906" y="5091387"/>
            <a:ext cx="5244285" cy="1235692"/>
          </a:xfrm>
          <a:prstGeom prst="rect">
            <a:avLst/>
          </a:prstGeom>
        </p:spPr>
      </p:pic>
    </p:spTree>
    <p:extLst>
      <p:ext uri="{BB962C8B-B14F-4D97-AF65-F5344CB8AC3E}">
        <p14:creationId xmlns:p14="http://schemas.microsoft.com/office/powerpoint/2010/main" val="32682700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0" y="1801777"/>
            <a:ext cx="8309715" cy="832671"/>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la entidad “</a:t>
            </a:r>
            <a:r>
              <a:rPr lang="es-ES" dirty="0" err="1">
                <a:solidFill>
                  <a:schemeClr val="tx1"/>
                </a:solidFill>
              </a:rPr>
              <a:t>XeusuUsuar</a:t>
            </a:r>
            <a:r>
              <a:rPr lang="es-ES" dirty="0">
                <a:solidFill>
                  <a:schemeClr val="tx1"/>
                </a:solidFill>
              </a:rPr>
              <a:t>” se debe cambiar el valor </a:t>
            </a:r>
            <a:r>
              <a:rPr lang="es-ES" dirty="0" err="1">
                <a:solidFill>
                  <a:schemeClr val="tx1"/>
                </a:solidFill>
              </a:rPr>
              <a:t>max</a:t>
            </a:r>
            <a:r>
              <a:rPr lang="es-ES" dirty="0">
                <a:solidFill>
                  <a:schemeClr val="tx1"/>
                </a:solidFill>
              </a:rPr>
              <a:t> de la notación @Zise con el valor de 40.</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85</a:t>
            </a:fld>
            <a:endParaRPr lang="en-US" sz="2800" dirty="0">
              <a:solidFill>
                <a:schemeClr val="bg1"/>
              </a:solidFill>
            </a:endParaRPr>
          </a:p>
        </p:txBody>
      </p:sp>
      <p:pic>
        <p:nvPicPr>
          <p:cNvPr id="3" name="Picture 2">
            <a:extLst>
              <a:ext uri="{FF2B5EF4-FFF2-40B4-BE49-F238E27FC236}">
                <a16:creationId xmlns:a16="http://schemas.microsoft.com/office/drawing/2014/main" id="{68E766AD-A0E9-0C48-B699-8E9EF554DB80}"/>
              </a:ext>
            </a:extLst>
          </p:cNvPr>
          <p:cNvPicPr>
            <a:picLocks noChangeAspect="1"/>
          </p:cNvPicPr>
          <p:nvPr/>
        </p:nvPicPr>
        <p:blipFill>
          <a:blip r:embed="rId2"/>
          <a:stretch>
            <a:fillRect/>
          </a:stretch>
        </p:blipFill>
        <p:spPr>
          <a:xfrm>
            <a:off x="2510689" y="2634448"/>
            <a:ext cx="4450715" cy="1418590"/>
          </a:xfrm>
          <a:prstGeom prst="rect">
            <a:avLst/>
          </a:prstGeom>
        </p:spPr>
      </p:pic>
      <p:sp>
        <p:nvSpPr>
          <p:cNvPr id="8" name="Marcador de contenido 2">
            <a:extLst>
              <a:ext uri="{FF2B5EF4-FFF2-40B4-BE49-F238E27FC236}">
                <a16:creationId xmlns:a16="http://schemas.microsoft.com/office/drawing/2014/main" id="{07423A85-FBFF-FDE8-9FD8-01BCD9EC17C9}"/>
              </a:ext>
            </a:extLst>
          </p:cNvPr>
          <p:cNvSpPr txBox="1">
            <a:spLocks/>
          </p:cNvSpPr>
          <p:nvPr/>
        </p:nvSpPr>
        <p:spPr>
          <a:xfrm>
            <a:off x="581190" y="4223553"/>
            <a:ext cx="8309715" cy="42717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Bef>
                <a:spcPts val="0"/>
              </a:spcBef>
              <a:spcAft>
                <a:spcPts val="1000"/>
              </a:spcAft>
              <a:buFont typeface="Wingdings 2" panose="05020102010507070707" pitchFamily="18" charset="2"/>
              <a:buNone/>
            </a:pPr>
            <a:r>
              <a:rPr lang="es-ES" dirty="0">
                <a:solidFill>
                  <a:schemeClr val="tx1"/>
                </a:solidFill>
              </a:rPr>
              <a:t>De la misma forma en la entidad </a:t>
            </a:r>
            <a:r>
              <a:rPr lang="es-ES" dirty="0" err="1">
                <a:solidFill>
                  <a:schemeClr val="tx1"/>
                </a:solidFill>
              </a:rPr>
              <a:t>Xeuxp_usupePK</a:t>
            </a:r>
            <a:r>
              <a:rPr lang="es-ES" dirty="0">
                <a:solidFill>
                  <a:schemeClr val="tx1"/>
                </a:solidFill>
              </a:rPr>
              <a:t> cambiar el valor de </a:t>
            </a:r>
            <a:r>
              <a:rPr lang="es-ES" dirty="0" err="1">
                <a:solidFill>
                  <a:schemeClr val="tx1"/>
                </a:solidFill>
              </a:rPr>
              <a:t>max</a:t>
            </a:r>
            <a:r>
              <a:rPr lang="es-ES" dirty="0">
                <a:solidFill>
                  <a:schemeClr val="tx1"/>
                </a:solidFill>
              </a:rPr>
              <a:t>.</a:t>
            </a:r>
          </a:p>
        </p:txBody>
      </p:sp>
      <p:pic>
        <p:nvPicPr>
          <p:cNvPr id="9" name="Picture 8">
            <a:extLst>
              <a:ext uri="{FF2B5EF4-FFF2-40B4-BE49-F238E27FC236}">
                <a16:creationId xmlns:a16="http://schemas.microsoft.com/office/drawing/2014/main" id="{C4BA1CD1-275F-6B85-6224-0F32727DAD33}"/>
              </a:ext>
            </a:extLst>
          </p:cNvPr>
          <p:cNvPicPr>
            <a:picLocks noChangeAspect="1"/>
          </p:cNvPicPr>
          <p:nvPr/>
        </p:nvPicPr>
        <p:blipFill>
          <a:blip r:embed="rId3"/>
          <a:stretch>
            <a:fillRect/>
          </a:stretch>
        </p:blipFill>
        <p:spPr>
          <a:xfrm>
            <a:off x="2246211" y="4885709"/>
            <a:ext cx="4979670" cy="1403985"/>
          </a:xfrm>
          <a:prstGeom prst="rect">
            <a:avLst/>
          </a:prstGeom>
        </p:spPr>
      </p:pic>
    </p:spTree>
    <p:extLst>
      <p:ext uri="{BB962C8B-B14F-4D97-AF65-F5344CB8AC3E}">
        <p14:creationId xmlns:p14="http://schemas.microsoft.com/office/powerpoint/2010/main" val="12315317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59515"/>
            <a:ext cx="8309715" cy="1013800"/>
          </a:xfrm>
        </p:spPr>
        <p:txBody>
          <a:bodyPr vert="horz" lIns="91440" tIns="45720" rIns="91440" bIns="45720" rtlCol="0" anchor="ctr">
            <a:normAutofit fontScale="92500"/>
          </a:bodyPr>
          <a:lstStyle/>
          <a:p>
            <a:pPr marL="0" indent="0" algn="just">
              <a:lnSpc>
                <a:spcPct val="115000"/>
              </a:lnSpc>
              <a:spcBef>
                <a:spcPts val="0"/>
              </a:spcBef>
              <a:spcAft>
                <a:spcPts val="1000"/>
              </a:spcAft>
              <a:buNone/>
            </a:pPr>
            <a:r>
              <a:rPr lang="es-ES" dirty="0">
                <a:solidFill>
                  <a:schemeClr val="tx1"/>
                </a:solidFill>
              </a:rPr>
              <a:t>Para el registro de usuarios nuevos, el sistema debe enviar una contraseña generada de forma aleatoria al correo que se ingresa en el formulario de registro. Para generar la nueva contraseña se debe crear una nueva clase java en el paquete </a:t>
            </a:r>
            <a:r>
              <a:rPr lang="es-ES" dirty="0" err="1">
                <a:solidFill>
                  <a:schemeClr val="tx1"/>
                </a:solidFill>
              </a:rPr>
              <a:t>util</a:t>
            </a:r>
            <a:r>
              <a:rPr lang="es-ES" dirty="0">
                <a:solidFill>
                  <a:schemeClr val="tx1"/>
                </a:solidFill>
              </a:rPr>
              <a:t> con la siguiente codificación.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86</a:t>
            </a:fld>
            <a:endParaRPr lang="en-US" sz="2800" dirty="0">
              <a:solidFill>
                <a:schemeClr val="bg1"/>
              </a:solidFill>
            </a:endParaRPr>
          </a:p>
        </p:txBody>
      </p:sp>
      <p:pic>
        <p:nvPicPr>
          <p:cNvPr id="3" name="Picture 2">
            <a:extLst>
              <a:ext uri="{FF2B5EF4-FFF2-40B4-BE49-F238E27FC236}">
                <a16:creationId xmlns:a16="http://schemas.microsoft.com/office/drawing/2014/main" id="{36BD149E-5950-C9AD-70C3-BF2983E91354}"/>
              </a:ext>
            </a:extLst>
          </p:cNvPr>
          <p:cNvPicPr>
            <a:picLocks noChangeAspect="1"/>
          </p:cNvPicPr>
          <p:nvPr/>
        </p:nvPicPr>
        <p:blipFill>
          <a:blip r:embed="rId2"/>
          <a:stretch>
            <a:fillRect/>
          </a:stretch>
        </p:blipFill>
        <p:spPr>
          <a:xfrm>
            <a:off x="2237959" y="3124382"/>
            <a:ext cx="4996180" cy="3434080"/>
          </a:xfrm>
          <a:prstGeom prst="rect">
            <a:avLst/>
          </a:prstGeom>
        </p:spPr>
      </p:pic>
    </p:spTree>
    <p:extLst>
      <p:ext uri="{BB962C8B-B14F-4D97-AF65-F5344CB8AC3E}">
        <p14:creationId xmlns:p14="http://schemas.microsoft.com/office/powerpoint/2010/main" val="30700794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59515"/>
            <a:ext cx="8309715" cy="702042"/>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 debe crear una clase en el paquete modelo, esta contendrá los atributos necesarios que componen el mensaje de correo.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87</a:t>
            </a:fld>
            <a:endParaRPr lang="en-US" sz="2800" dirty="0">
              <a:solidFill>
                <a:schemeClr val="bg1"/>
              </a:solidFill>
            </a:endParaRPr>
          </a:p>
        </p:txBody>
      </p:sp>
      <p:pic>
        <p:nvPicPr>
          <p:cNvPr id="4" name="Picture 3">
            <a:extLst>
              <a:ext uri="{FF2B5EF4-FFF2-40B4-BE49-F238E27FC236}">
                <a16:creationId xmlns:a16="http://schemas.microsoft.com/office/drawing/2014/main" id="{E1174EF3-4CE5-453A-E5F7-043B7DF0B9ED}"/>
              </a:ext>
            </a:extLst>
          </p:cNvPr>
          <p:cNvPicPr>
            <a:picLocks noChangeAspect="1"/>
          </p:cNvPicPr>
          <p:nvPr/>
        </p:nvPicPr>
        <p:blipFill>
          <a:blip r:embed="rId2"/>
          <a:stretch>
            <a:fillRect/>
          </a:stretch>
        </p:blipFill>
        <p:spPr>
          <a:xfrm>
            <a:off x="2181761" y="2773680"/>
            <a:ext cx="5108575" cy="3596640"/>
          </a:xfrm>
          <a:prstGeom prst="rect">
            <a:avLst/>
          </a:prstGeom>
        </p:spPr>
      </p:pic>
    </p:spTree>
    <p:extLst>
      <p:ext uri="{BB962C8B-B14F-4D97-AF65-F5344CB8AC3E}">
        <p14:creationId xmlns:p14="http://schemas.microsoft.com/office/powerpoint/2010/main" val="33183056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59514"/>
            <a:ext cx="8309715" cy="814165"/>
          </a:xfrm>
        </p:spPr>
        <p:txBody>
          <a:bodyPr vert="horz" lIns="91440" tIns="45720" rIns="91440" bIns="45720" rtlCol="0" anchor="ctr">
            <a:normAutofit fontScale="85000" lnSpcReduction="10000"/>
          </a:bodyPr>
          <a:lstStyle/>
          <a:p>
            <a:pPr marL="0" indent="0" algn="just">
              <a:lnSpc>
                <a:spcPct val="115000"/>
              </a:lnSpc>
              <a:spcBef>
                <a:spcPts val="0"/>
              </a:spcBef>
              <a:spcAft>
                <a:spcPts val="1000"/>
              </a:spcAft>
              <a:buNone/>
            </a:pPr>
            <a:r>
              <a:rPr lang="es-ES" dirty="0">
                <a:solidFill>
                  <a:schemeClr val="tx1"/>
                </a:solidFill>
              </a:rPr>
              <a:t>Para enviar el correo se necesita de un emisor, para esto se debe crear una nueva clase en el modelo que contenga los campos con la cuenta, el puerto y toda la configuración necesaria como se muestra a continuación.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88</a:t>
            </a:fld>
            <a:endParaRPr lang="en-US" sz="2800" dirty="0">
              <a:solidFill>
                <a:schemeClr val="bg1"/>
              </a:solidFill>
            </a:endParaRPr>
          </a:p>
        </p:txBody>
      </p:sp>
      <p:pic>
        <p:nvPicPr>
          <p:cNvPr id="3" name="Picture 2" descr="Text&#10;&#10;Description automatically generated">
            <a:extLst>
              <a:ext uri="{FF2B5EF4-FFF2-40B4-BE49-F238E27FC236}">
                <a16:creationId xmlns:a16="http://schemas.microsoft.com/office/drawing/2014/main" id="{F05AAE8A-58BE-7ED6-1B68-B6693DE8BE1D}"/>
              </a:ext>
            </a:extLst>
          </p:cNvPr>
          <p:cNvPicPr>
            <a:picLocks noChangeAspect="1"/>
          </p:cNvPicPr>
          <p:nvPr/>
        </p:nvPicPr>
        <p:blipFill>
          <a:blip r:embed="rId2"/>
          <a:stretch>
            <a:fillRect/>
          </a:stretch>
        </p:blipFill>
        <p:spPr>
          <a:xfrm>
            <a:off x="2447826" y="2812097"/>
            <a:ext cx="4576445" cy="3863340"/>
          </a:xfrm>
          <a:prstGeom prst="rect">
            <a:avLst/>
          </a:prstGeom>
        </p:spPr>
      </p:pic>
    </p:spTree>
    <p:extLst>
      <p:ext uri="{BB962C8B-B14F-4D97-AF65-F5344CB8AC3E}">
        <p14:creationId xmlns:p14="http://schemas.microsoft.com/office/powerpoint/2010/main" val="23082142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9"/>
            <a:ext cx="8309715" cy="814165"/>
          </a:xfrm>
        </p:spPr>
        <p:txBody>
          <a:bodyPr vert="horz" lIns="91440" tIns="45720" rIns="91440" bIns="45720" rtlCol="0" anchor="ctr">
            <a:normAutofit fontScale="85000" lnSpcReduction="10000"/>
          </a:bodyPr>
          <a:lstStyle/>
          <a:p>
            <a:pPr marL="0" indent="0" algn="just">
              <a:lnSpc>
                <a:spcPct val="115000"/>
              </a:lnSpc>
              <a:spcBef>
                <a:spcPts val="0"/>
              </a:spcBef>
              <a:spcAft>
                <a:spcPts val="1000"/>
              </a:spcAft>
              <a:buNone/>
            </a:pPr>
            <a:r>
              <a:rPr lang="es-ES" dirty="0">
                <a:solidFill>
                  <a:schemeClr val="tx1"/>
                </a:solidFill>
              </a:rPr>
              <a:t>Para enviar la contraseña temporal al email de usuario, se debe crear una clase encargada de construir el mensaje y enviar el mismo. Para esto se debe crear una clase nueva en el paquete </a:t>
            </a:r>
            <a:r>
              <a:rPr lang="es-ES" dirty="0" err="1">
                <a:solidFill>
                  <a:schemeClr val="tx1"/>
                </a:solidFill>
              </a:rPr>
              <a:t>util</a:t>
            </a:r>
            <a:r>
              <a:rPr lang="es-ES" dirty="0">
                <a:solidFill>
                  <a:schemeClr val="tx1"/>
                </a:solidFill>
              </a:rPr>
              <a:t> con los siguientes métodos para él envió del email.</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89</a:t>
            </a:fld>
            <a:endParaRPr lang="en-US" sz="2800" dirty="0">
              <a:solidFill>
                <a:schemeClr val="bg1"/>
              </a:solidFill>
            </a:endParaRPr>
          </a:p>
        </p:txBody>
      </p:sp>
      <p:pic>
        <p:nvPicPr>
          <p:cNvPr id="4" name="Picture 3" descr="Text&#10;&#10;Description automatically generated">
            <a:extLst>
              <a:ext uri="{FF2B5EF4-FFF2-40B4-BE49-F238E27FC236}">
                <a16:creationId xmlns:a16="http://schemas.microsoft.com/office/drawing/2014/main" id="{E87798C1-D5C6-D4A0-B7B8-C248D9FA4C32}"/>
              </a:ext>
            </a:extLst>
          </p:cNvPr>
          <p:cNvPicPr>
            <a:picLocks noChangeAspect="1"/>
          </p:cNvPicPr>
          <p:nvPr/>
        </p:nvPicPr>
        <p:blipFill>
          <a:blip r:embed="rId2"/>
          <a:stretch>
            <a:fillRect/>
          </a:stretch>
        </p:blipFill>
        <p:spPr>
          <a:xfrm>
            <a:off x="2396391" y="2917825"/>
            <a:ext cx="4679315" cy="2851150"/>
          </a:xfrm>
          <a:prstGeom prst="rect">
            <a:avLst/>
          </a:prstGeom>
        </p:spPr>
      </p:pic>
    </p:spTree>
    <p:extLst>
      <p:ext uri="{BB962C8B-B14F-4D97-AF65-F5344CB8AC3E}">
        <p14:creationId xmlns:p14="http://schemas.microsoft.com/office/powerpoint/2010/main" val="2226438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3.3	JSF PAGES FROM ENTITY CLASSES </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rgbClr val="FFFF00"/>
                </a:solidFill>
              </a:rPr>
              <a:t>3	MARCO TEÓRICO</a:t>
            </a:r>
          </a:p>
          <a:p>
            <a:pPr lvl="1">
              <a:lnSpc>
                <a:spcPct val="90000"/>
              </a:lnSpc>
            </a:pPr>
            <a:r>
              <a:rPr lang="es-ES" sz="1100" dirty="0">
                <a:solidFill>
                  <a:schemeClr val="bg1"/>
                </a:solidFill>
              </a:rPr>
              <a:t>3.1	PÁGINA DE LOGIN</a:t>
            </a:r>
          </a:p>
          <a:p>
            <a:pPr lvl="1">
              <a:lnSpc>
                <a:spcPct val="90000"/>
              </a:lnSpc>
            </a:pPr>
            <a:r>
              <a:rPr lang="es-ES" sz="1100" dirty="0">
                <a:solidFill>
                  <a:schemeClr val="bg1"/>
                </a:solidFill>
              </a:rPr>
              <a:t>3.2	ENTITIY CLASSES FROM DATABASE</a:t>
            </a:r>
          </a:p>
          <a:p>
            <a:pPr lvl="1">
              <a:lnSpc>
                <a:spcPct val="90000"/>
              </a:lnSpc>
            </a:pPr>
            <a:r>
              <a:rPr lang="es-ES" sz="1100" dirty="0">
                <a:solidFill>
                  <a:srgbClr val="FFFF00"/>
                </a:solidFill>
              </a:rPr>
              <a:t>3.3	JSF PAGES FROM ENTITY CLASSES</a:t>
            </a:r>
          </a:p>
          <a:p>
            <a:pPr lvl="1">
              <a:lnSpc>
                <a:spcPct val="90000"/>
              </a:lnSpc>
            </a:pPr>
            <a:r>
              <a:rPr lang="es-ES" sz="1100" dirty="0">
                <a:solidFill>
                  <a:schemeClr val="bg1"/>
                </a:solidFill>
              </a:rPr>
              <a:t>3.4	JPA CONTROLLER CLASSES</a:t>
            </a:r>
          </a:p>
          <a:p>
            <a:pPr lvl="1">
              <a:lnSpc>
                <a:spcPct val="90000"/>
              </a:lnSpc>
            </a:pPr>
            <a:r>
              <a:rPr lang="es-ES" sz="1100" dirty="0">
                <a:solidFill>
                  <a:schemeClr val="bg1"/>
                </a:solidFill>
              </a:rPr>
              <a:t>3.5	JAVA SERVER FACES</a:t>
            </a:r>
          </a:p>
          <a:p>
            <a:pPr lvl="1">
              <a:lnSpc>
                <a:spcPct val="90000"/>
              </a:lnSpc>
            </a:pPr>
            <a:r>
              <a:rPr lang="es-ES" sz="1100" dirty="0">
                <a:solidFill>
                  <a:schemeClr val="bg1"/>
                </a:solidFill>
              </a:rPr>
              <a:t>3.6	ESQUEMA DE BASE DE DATOS</a:t>
            </a:r>
          </a:p>
          <a:p>
            <a:pPr lvl="1">
              <a:lnSpc>
                <a:spcPct val="90000"/>
              </a:lnSpc>
            </a:pPr>
            <a:r>
              <a:rPr lang="es-ES" sz="1100" dirty="0">
                <a:solidFill>
                  <a:schemeClr val="bg1"/>
                </a:solidFill>
              </a:rPr>
              <a:t>3.7	</a:t>
            </a:r>
            <a:r>
              <a:rPr lang="es-EC" sz="1100" dirty="0">
                <a:solidFill>
                  <a:schemeClr val="bg1"/>
                </a:solidFill>
              </a:rPr>
              <a:t>MODELOS RELACIONALES</a:t>
            </a:r>
            <a:endParaRPr lang="en-US" sz="1100" dirty="0">
              <a:solidFill>
                <a:schemeClr val="bg1"/>
              </a:solidFill>
            </a:endParaRPr>
          </a:p>
          <a:p>
            <a:pPr lvl="1">
              <a:lnSpc>
                <a:spcPct val="90000"/>
              </a:lnSpc>
            </a:pPr>
            <a:r>
              <a:rPr lang="en-US" sz="1100" dirty="0">
                <a:solidFill>
                  <a:schemeClr val="bg1"/>
                </a:solidFill>
              </a:rPr>
              <a:t>3.8	</a:t>
            </a:r>
            <a:r>
              <a:rPr lang="es-EC" sz="1100" dirty="0">
                <a:solidFill>
                  <a:schemeClr val="bg1"/>
                </a:solidFill>
              </a:rPr>
              <a:t>SESSION BEANS Y EJB</a:t>
            </a:r>
            <a:endParaRPr lang="en-US" sz="1100" dirty="0">
              <a:solidFill>
                <a:schemeClr val="bg1"/>
              </a:solidFill>
            </a:endParaRPr>
          </a:p>
          <a:p>
            <a:pPr lvl="1">
              <a:lnSpc>
                <a:spcPct val="90000"/>
              </a:lnSpc>
            </a:pPr>
            <a:r>
              <a:rPr lang="en-US" sz="1100" dirty="0">
                <a:solidFill>
                  <a:schemeClr val="bg1"/>
                </a:solidFill>
              </a:rPr>
              <a:t>3.9	CONTEXTOS Y CDI</a:t>
            </a:r>
          </a:p>
          <a:p>
            <a:pPr lvl="1">
              <a:lnSpc>
                <a:spcPct val="90000"/>
              </a:lnSpc>
            </a:pPr>
            <a:r>
              <a:rPr lang="en-US" sz="1100" dirty="0">
                <a:solidFill>
                  <a:schemeClr val="bg1"/>
                </a:solidFill>
              </a:rPr>
              <a:t>3.10	FACES-CONFIG.XML</a:t>
            </a:r>
          </a:p>
          <a:p>
            <a:pPr lvl="1">
              <a:lnSpc>
                <a:spcPct val="90000"/>
              </a:lnSpc>
            </a:pPr>
            <a:r>
              <a:rPr lang="en-US" sz="1100" dirty="0">
                <a:solidFill>
                  <a:schemeClr val="bg1"/>
                </a:solidFill>
              </a:rPr>
              <a:t>3.11	ENCRIPTACIÓN SHA-1</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10443"/>
            <a:ext cx="8413952" cy="2775857"/>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JSF (</a:t>
            </a:r>
            <a:r>
              <a:rPr lang="es-ES" dirty="0" err="1">
                <a:solidFill>
                  <a:schemeClr val="tx1"/>
                </a:solidFill>
              </a:rPr>
              <a:t>JavaServer</a:t>
            </a:r>
            <a:r>
              <a:rPr lang="es-ES" dirty="0">
                <a:solidFill>
                  <a:schemeClr val="tx1"/>
                </a:solidFill>
              </a:rPr>
              <a:t> Faces) es un </a:t>
            </a:r>
            <a:r>
              <a:rPr lang="es-ES" dirty="0" err="1">
                <a:solidFill>
                  <a:schemeClr val="tx1"/>
                </a:solidFill>
              </a:rPr>
              <a:t>framework</a:t>
            </a:r>
            <a:r>
              <a:rPr lang="es-ES" dirty="0">
                <a:solidFill>
                  <a:schemeClr val="tx1"/>
                </a:solidFill>
              </a:rPr>
              <a:t> de desarrollo web que proporciona una estructura para la creación de aplicaciones web en Java. Una de las características clave de Apache NetBeans es su capacidad para generar automáticamente código a partir de clases de entidades existentes (Apache, 2022). Esto se logra mediante el uso de una herramienta llamada "JSF Pages </a:t>
            </a:r>
            <a:r>
              <a:rPr lang="es-ES" dirty="0" err="1">
                <a:solidFill>
                  <a:schemeClr val="tx1"/>
                </a:solidFill>
              </a:rPr>
              <a:t>from</a:t>
            </a:r>
            <a:r>
              <a:rPr lang="es-ES" dirty="0">
                <a:solidFill>
                  <a:schemeClr val="tx1"/>
                </a:solidFill>
              </a:rPr>
              <a:t> </a:t>
            </a:r>
            <a:r>
              <a:rPr lang="es-ES" dirty="0" err="1">
                <a:solidFill>
                  <a:schemeClr val="tx1"/>
                </a:solidFill>
              </a:rPr>
              <a:t>Entity</a:t>
            </a:r>
            <a:r>
              <a:rPr lang="es-ES" dirty="0">
                <a:solidFill>
                  <a:schemeClr val="tx1"/>
                </a:solidFill>
              </a:rPr>
              <a:t> </a:t>
            </a:r>
            <a:r>
              <a:rPr lang="es-ES" dirty="0" err="1">
                <a:solidFill>
                  <a:schemeClr val="tx1"/>
                </a:solidFill>
              </a:rPr>
              <a:t>Classes</a:t>
            </a:r>
            <a:r>
              <a:rPr lang="es-ES" dirty="0">
                <a:solidFill>
                  <a:schemeClr val="tx1"/>
                </a:solidFill>
              </a:rPr>
              <a:t>" que permite a los desarrolladores crear automáticamente páginas web JSF a partir de clases de entidades existentes. Estas páginas se utilizan para mostrar información de las entidades en una interfaz web y permiten una fácil interacción con la base de datos.</a:t>
            </a:r>
            <a:endParaRPr lang="es-EC" dirty="0">
              <a:solidFill>
                <a:schemeClr val="tx1"/>
              </a:solidFill>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a:t>
            </a:fld>
            <a:endParaRPr lang="en-US" sz="2800" dirty="0">
              <a:solidFill>
                <a:schemeClr val="bg1"/>
              </a:solidFill>
            </a:endParaRPr>
          </a:p>
        </p:txBody>
      </p:sp>
      <p:pic>
        <p:nvPicPr>
          <p:cNvPr id="4" name="Picture 6" descr="Design patterns Java EE 6 with JSF / EJB / JPA - miageprojet2">
            <a:extLst>
              <a:ext uri="{FF2B5EF4-FFF2-40B4-BE49-F238E27FC236}">
                <a16:creationId xmlns:a16="http://schemas.microsoft.com/office/drawing/2014/main" id="{6A34CA0C-0D41-1D12-459D-B69D8B5DC05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89475" y="5149215"/>
            <a:ext cx="3411220" cy="1343660"/>
          </a:xfrm>
          <a:prstGeom prst="rect">
            <a:avLst/>
          </a:prstGeom>
          <a:noFill/>
          <a:ln>
            <a:noFill/>
          </a:ln>
        </p:spPr>
      </p:pic>
    </p:spTree>
    <p:extLst>
      <p:ext uri="{BB962C8B-B14F-4D97-AF65-F5344CB8AC3E}">
        <p14:creationId xmlns:p14="http://schemas.microsoft.com/office/powerpoint/2010/main" val="290272599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9"/>
            <a:ext cx="8309715" cy="814165"/>
          </a:xfrm>
        </p:spPr>
        <p:txBody>
          <a:bodyPr vert="horz" lIns="91440" tIns="45720" rIns="91440" bIns="45720" rtlCol="0" anchor="ctr">
            <a:normAutofit fontScale="85000" lnSpcReduction="10000"/>
          </a:bodyPr>
          <a:lstStyle/>
          <a:p>
            <a:pPr marL="0" indent="0" algn="just">
              <a:lnSpc>
                <a:spcPct val="115000"/>
              </a:lnSpc>
              <a:spcBef>
                <a:spcPts val="0"/>
              </a:spcBef>
              <a:spcAft>
                <a:spcPts val="1000"/>
              </a:spcAft>
              <a:buNone/>
            </a:pPr>
            <a:r>
              <a:rPr lang="es-ES" dirty="0">
                <a:solidFill>
                  <a:schemeClr val="tx1"/>
                </a:solidFill>
              </a:rPr>
              <a:t>Para crear el Login, se crearán nuevos archivos </a:t>
            </a:r>
            <a:r>
              <a:rPr lang="es-ES" dirty="0" err="1">
                <a:solidFill>
                  <a:schemeClr val="tx1"/>
                </a:solidFill>
              </a:rPr>
              <a:t>jsf</a:t>
            </a:r>
            <a:r>
              <a:rPr lang="es-ES" dirty="0">
                <a:solidFill>
                  <a:schemeClr val="tx1"/>
                </a:solidFill>
              </a:rPr>
              <a:t> y </a:t>
            </a:r>
            <a:r>
              <a:rPr lang="es-ES" dirty="0" err="1">
                <a:solidFill>
                  <a:schemeClr val="tx1"/>
                </a:solidFill>
              </a:rPr>
              <a:t>beans</a:t>
            </a:r>
            <a:r>
              <a:rPr lang="es-ES" dirty="0">
                <a:solidFill>
                  <a:schemeClr val="tx1"/>
                </a:solidFill>
              </a:rPr>
              <a:t>, además de reutilizar los que se generaron anteriormente. Para esto dar clic en File y New File, seleccionar la categoría </a:t>
            </a:r>
            <a:r>
              <a:rPr lang="es-ES" dirty="0" err="1">
                <a:solidFill>
                  <a:schemeClr val="tx1"/>
                </a:solidFill>
              </a:rPr>
              <a:t>JavaServerFaces</a:t>
            </a:r>
            <a:r>
              <a:rPr lang="es-ES" dirty="0">
                <a:solidFill>
                  <a:schemeClr val="tx1"/>
                </a:solidFill>
              </a:rPr>
              <a:t>, “</a:t>
            </a:r>
            <a:r>
              <a:rPr lang="es-ES" dirty="0" err="1">
                <a:solidFill>
                  <a:schemeClr val="tx1"/>
                </a:solidFill>
              </a:rPr>
              <a:t>Facelets</a:t>
            </a:r>
            <a:r>
              <a:rPr lang="es-ES" dirty="0">
                <a:solidFill>
                  <a:schemeClr val="tx1"/>
                </a:solidFill>
              </a:rPr>
              <a:t> </a:t>
            </a:r>
            <a:r>
              <a:rPr lang="es-ES" dirty="0" err="1">
                <a:solidFill>
                  <a:schemeClr val="tx1"/>
                </a:solidFill>
              </a:rPr>
              <a:t>Template</a:t>
            </a:r>
            <a:r>
              <a:rPr lang="es-ES" dirty="0">
                <a:solidFill>
                  <a:schemeClr val="tx1"/>
                </a:solidFill>
              </a:rPr>
              <a:t> Client” y clic en Next.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90</a:t>
            </a:fld>
            <a:endParaRPr lang="en-US" sz="2800" dirty="0">
              <a:solidFill>
                <a:schemeClr val="bg1"/>
              </a:solidFill>
            </a:endParaRPr>
          </a:p>
        </p:txBody>
      </p:sp>
      <p:pic>
        <p:nvPicPr>
          <p:cNvPr id="3" name="Picture 2" descr="Graphical user interface, application&#10;&#10;Description automatically generated">
            <a:extLst>
              <a:ext uri="{FF2B5EF4-FFF2-40B4-BE49-F238E27FC236}">
                <a16:creationId xmlns:a16="http://schemas.microsoft.com/office/drawing/2014/main" id="{19B81FC8-0A5D-836C-357D-B8417B00B337}"/>
              </a:ext>
            </a:extLst>
          </p:cNvPr>
          <p:cNvPicPr>
            <a:picLocks noChangeAspect="1"/>
          </p:cNvPicPr>
          <p:nvPr/>
        </p:nvPicPr>
        <p:blipFill>
          <a:blip r:embed="rId2"/>
          <a:stretch>
            <a:fillRect/>
          </a:stretch>
        </p:blipFill>
        <p:spPr>
          <a:xfrm>
            <a:off x="2620864" y="2976971"/>
            <a:ext cx="4230370" cy="2945130"/>
          </a:xfrm>
          <a:prstGeom prst="rect">
            <a:avLst/>
          </a:prstGeom>
        </p:spPr>
      </p:pic>
    </p:spTree>
    <p:extLst>
      <p:ext uri="{BB962C8B-B14F-4D97-AF65-F5344CB8AC3E}">
        <p14:creationId xmlns:p14="http://schemas.microsoft.com/office/powerpoint/2010/main" val="34705594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9"/>
            <a:ext cx="8309715" cy="534275"/>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 ingresan los campos como se muestra en la figura y clic en Finish.</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91</a:t>
            </a:fld>
            <a:endParaRPr lang="en-US" sz="2800" dirty="0">
              <a:solidFill>
                <a:schemeClr val="bg1"/>
              </a:solidFill>
            </a:endParaRPr>
          </a:p>
        </p:txBody>
      </p:sp>
      <p:pic>
        <p:nvPicPr>
          <p:cNvPr id="4" name="Picture 3" descr="Graphical user interface, text&#10;&#10;Description automatically generated">
            <a:extLst>
              <a:ext uri="{FF2B5EF4-FFF2-40B4-BE49-F238E27FC236}">
                <a16:creationId xmlns:a16="http://schemas.microsoft.com/office/drawing/2014/main" id="{D041E406-3DE8-0907-571F-B2D564E5E64D}"/>
              </a:ext>
            </a:extLst>
          </p:cNvPr>
          <p:cNvPicPr>
            <a:picLocks noChangeAspect="1"/>
          </p:cNvPicPr>
          <p:nvPr/>
        </p:nvPicPr>
        <p:blipFill>
          <a:blip r:embed="rId2"/>
          <a:stretch>
            <a:fillRect/>
          </a:stretch>
        </p:blipFill>
        <p:spPr>
          <a:xfrm>
            <a:off x="1924242" y="2611728"/>
            <a:ext cx="5724559" cy="2997136"/>
          </a:xfrm>
          <a:prstGeom prst="rect">
            <a:avLst/>
          </a:prstGeom>
        </p:spPr>
      </p:pic>
    </p:spTree>
    <p:extLst>
      <p:ext uri="{BB962C8B-B14F-4D97-AF65-F5344CB8AC3E}">
        <p14:creationId xmlns:p14="http://schemas.microsoft.com/office/powerpoint/2010/main" val="6094220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9"/>
            <a:ext cx="8309715" cy="534275"/>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Se ingresan los campos como se muestra en la figura y clic en Finish.</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92</a:t>
            </a:fld>
            <a:endParaRPr lang="en-US" sz="2800" dirty="0">
              <a:solidFill>
                <a:schemeClr val="bg1"/>
              </a:solidFill>
            </a:endParaRPr>
          </a:p>
        </p:txBody>
      </p:sp>
      <p:pic>
        <p:nvPicPr>
          <p:cNvPr id="4" name="Picture 3" descr="Graphical user interface, text&#10;&#10;Description automatically generated">
            <a:extLst>
              <a:ext uri="{FF2B5EF4-FFF2-40B4-BE49-F238E27FC236}">
                <a16:creationId xmlns:a16="http://schemas.microsoft.com/office/drawing/2014/main" id="{D041E406-3DE8-0907-571F-B2D564E5E64D}"/>
              </a:ext>
            </a:extLst>
          </p:cNvPr>
          <p:cNvPicPr>
            <a:picLocks noChangeAspect="1"/>
          </p:cNvPicPr>
          <p:nvPr/>
        </p:nvPicPr>
        <p:blipFill>
          <a:blip r:embed="rId2"/>
          <a:stretch>
            <a:fillRect/>
          </a:stretch>
        </p:blipFill>
        <p:spPr>
          <a:xfrm>
            <a:off x="1924242" y="2611728"/>
            <a:ext cx="5724559" cy="2997136"/>
          </a:xfrm>
          <a:prstGeom prst="rect">
            <a:avLst/>
          </a:prstGeom>
        </p:spPr>
      </p:pic>
    </p:spTree>
    <p:extLst>
      <p:ext uri="{BB962C8B-B14F-4D97-AF65-F5344CB8AC3E}">
        <p14:creationId xmlns:p14="http://schemas.microsoft.com/office/powerpoint/2010/main" val="13775760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9"/>
            <a:ext cx="8309715" cy="763749"/>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la página de Login, se crea los campos para email, la contraseña, un botón para Iniciar Sesión y otro para registrarse.</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93</a:t>
            </a:fld>
            <a:endParaRPr lang="en-US" sz="2800" dirty="0">
              <a:solidFill>
                <a:schemeClr val="bg1"/>
              </a:solidFill>
            </a:endParaRPr>
          </a:p>
        </p:txBody>
      </p:sp>
      <p:pic>
        <p:nvPicPr>
          <p:cNvPr id="3" name="Picture 2" descr="Text&#10;&#10;Description automatically generated">
            <a:extLst>
              <a:ext uri="{FF2B5EF4-FFF2-40B4-BE49-F238E27FC236}">
                <a16:creationId xmlns:a16="http://schemas.microsoft.com/office/drawing/2014/main" id="{E18CFBCA-67CC-3362-596E-E38FA123D8E9}"/>
              </a:ext>
            </a:extLst>
          </p:cNvPr>
          <p:cNvPicPr>
            <a:picLocks noChangeAspect="1"/>
          </p:cNvPicPr>
          <p:nvPr/>
        </p:nvPicPr>
        <p:blipFill>
          <a:blip r:embed="rId2"/>
          <a:stretch>
            <a:fillRect/>
          </a:stretch>
        </p:blipFill>
        <p:spPr>
          <a:xfrm>
            <a:off x="1676608" y="2761680"/>
            <a:ext cx="6118881" cy="3492163"/>
          </a:xfrm>
          <a:prstGeom prst="rect">
            <a:avLst/>
          </a:prstGeom>
        </p:spPr>
      </p:pic>
    </p:spTree>
    <p:extLst>
      <p:ext uri="{BB962C8B-B14F-4D97-AF65-F5344CB8AC3E}">
        <p14:creationId xmlns:p14="http://schemas.microsoft.com/office/powerpoint/2010/main" val="33825772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9"/>
            <a:ext cx="8309715" cy="1164642"/>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Debido a que JSF no incluye una etiqueta para el calendario y se necesitan registrar fechas de nacimiento, se debe incluir la librería </a:t>
            </a:r>
            <a:r>
              <a:rPr lang="es-ES" dirty="0" err="1">
                <a:solidFill>
                  <a:schemeClr val="tx1"/>
                </a:solidFill>
              </a:rPr>
              <a:t>PrimeFaces</a:t>
            </a:r>
            <a:r>
              <a:rPr lang="es-ES" dirty="0">
                <a:solidFill>
                  <a:schemeClr val="tx1"/>
                </a:solidFill>
              </a:rPr>
              <a:t> al proyecto. Para esto dar clic derecho en </a:t>
            </a:r>
            <a:r>
              <a:rPr lang="es-ES" dirty="0" err="1">
                <a:solidFill>
                  <a:schemeClr val="tx1"/>
                </a:solidFill>
              </a:rPr>
              <a:t>Libraries</a:t>
            </a:r>
            <a:r>
              <a:rPr lang="es-ES" dirty="0">
                <a:solidFill>
                  <a:schemeClr val="tx1"/>
                </a:solidFill>
              </a:rPr>
              <a:t> y clic en “</a:t>
            </a:r>
            <a:r>
              <a:rPr lang="es-ES" dirty="0" err="1">
                <a:solidFill>
                  <a:schemeClr val="tx1"/>
                </a:solidFill>
              </a:rPr>
              <a:t>Add</a:t>
            </a:r>
            <a:r>
              <a:rPr lang="es-ES" dirty="0">
                <a:solidFill>
                  <a:schemeClr val="tx1"/>
                </a:solidFill>
              </a:rPr>
              <a:t> Library…”.</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94</a:t>
            </a:fld>
            <a:endParaRPr lang="en-US" sz="2800" dirty="0">
              <a:solidFill>
                <a:schemeClr val="bg1"/>
              </a:solidFill>
            </a:endParaRPr>
          </a:p>
        </p:txBody>
      </p:sp>
      <p:pic>
        <p:nvPicPr>
          <p:cNvPr id="4" name="Picture 3" descr="A screenshot of a computer&#10;&#10;Description automatically generated with medium confidence">
            <a:extLst>
              <a:ext uri="{FF2B5EF4-FFF2-40B4-BE49-F238E27FC236}">
                <a16:creationId xmlns:a16="http://schemas.microsoft.com/office/drawing/2014/main" id="{9D18910F-A637-E767-B581-66FD27B9FB9D}"/>
              </a:ext>
            </a:extLst>
          </p:cNvPr>
          <p:cNvPicPr>
            <a:picLocks noChangeAspect="1"/>
          </p:cNvPicPr>
          <p:nvPr/>
        </p:nvPicPr>
        <p:blipFill>
          <a:blip r:embed="rId2"/>
          <a:stretch>
            <a:fillRect/>
          </a:stretch>
        </p:blipFill>
        <p:spPr>
          <a:xfrm>
            <a:off x="3445094" y="3429000"/>
            <a:ext cx="2581910" cy="2230755"/>
          </a:xfrm>
          <a:prstGeom prst="rect">
            <a:avLst/>
          </a:prstGeom>
        </p:spPr>
      </p:pic>
    </p:spTree>
    <p:extLst>
      <p:ext uri="{BB962C8B-B14F-4D97-AF65-F5344CB8AC3E}">
        <p14:creationId xmlns:p14="http://schemas.microsoft.com/office/powerpoint/2010/main" val="212927320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9"/>
            <a:ext cx="8309715" cy="45435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En la siguiente ventana seleccionar la librería “</a:t>
            </a:r>
            <a:r>
              <a:rPr lang="es-ES" dirty="0" err="1">
                <a:solidFill>
                  <a:schemeClr val="tx1"/>
                </a:solidFill>
              </a:rPr>
              <a:t>PrimeFaces</a:t>
            </a:r>
            <a:r>
              <a:rPr lang="es-ES" dirty="0">
                <a:solidFill>
                  <a:schemeClr val="tx1"/>
                </a:solidFill>
              </a:rPr>
              <a:t> 5.0” y clic en </a:t>
            </a:r>
            <a:r>
              <a:rPr lang="es-ES" dirty="0" err="1">
                <a:solidFill>
                  <a:schemeClr val="tx1"/>
                </a:solidFill>
              </a:rPr>
              <a:t>Add</a:t>
            </a:r>
            <a:r>
              <a:rPr lang="es-ES" dirty="0">
                <a:solidFill>
                  <a:schemeClr val="tx1"/>
                </a:solidFill>
              </a:rPr>
              <a:t> Library.</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95</a:t>
            </a:fld>
            <a:endParaRPr lang="en-US" sz="2800" dirty="0">
              <a:solidFill>
                <a:schemeClr val="bg1"/>
              </a:solidFill>
            </a:endParaRPr>
          </a:p>
        </p:txBody>
      </p:sp>
      <p:pic>
        <p:nvPicPr>
          <p:cNvPr id="3" name="Picture 2" descr="Graphical user interface, text&#10;&#10;Description automatically generated">
            <a:extLst>
              <a:ext uri="{FF2B5EF4-FFF2-40B4-BE49-F238E27FC236}">
                <a16:creationId xmlns:a16="http://schemas.microsoft.com/office/drawing/2014/main" id="{F5714AE2-EA20-34B1-4696-E0D52166862D}"/>
              </a:ext>
            </a:extLst>
          </p:cNvPr>
          <p:cNvPicPr>
            <a:picLocks noChangeAspect="1"/>
          </p:cNvPicPr>
          <p:nvPr/>
        </p:nvPicPr>
        <p:blipFill>
          <a:blip r:embed="rId2"/>
          <a:stretch>
            <a:fillRect/>
          </a:stretch>
        </p:blipFill>
        <p:spPr>
          <a:xfrm>
            <a:off x="3119656" y="2464136"/>
            <a:ext cx="3232785" cy="3627755"/>
          </a:xfrm>
          <a:prstGeom prst="rect">
            <a:avLst/>
          </a:prstGeom>
        </p:spPr>
      </p:pic>
    </p:spTree>
    <p:extLst>
      <p:ext uri="{BB962C8B-B14F-4D97-AF65-F5344CB8AC3E}">
        <p14:creationId xmlns:p14="http://schemas.microsoft.com/office/powerpoint/2010/main" val="29556832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9"/>
            <a:ext cx="8309715" cy="74010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Para usar las etiquetas de la librería </a:t>
            </a:r>
            <a:r>
              <a:rPr lang="es-ES" dirty="0" err="1">
                <a:solidFill>
                  <a:schemeClr val="tx1"/>
                </a:solidFill>
              </a:rPr>
              <a:t>PrimeFaces</a:t>
            </a:r>
            <a:r>
              <a:rPr lang="es-ES" dirty="0">
                <a:solidFill>
                  <a:schemeClr val="tx1"/>
                </a:solidFill>
              </a:rPr>
              <a:t> se debe agregar el </a:t>
            </a:r>
            <a:r>
              <a:rPr lang="es-ES" dirty="0" err="1">
                <a:solidFill>
                  <a:schemeClr val="tx1"/>
                </a:solidFill>
              </a:rPr>
              <a:t>namespace</a:t>
            </a:r>
            <a:r>
              <a:rPr lang="es-ES" dirty="0">
                <a:solidFill>
                  <a:schemeClr val="tx1"/>
                </a:solidFill>
              </a:rPr>
              <a:t> </a:t>
            </a:r>
            <a:r>
              <a:rPr lang="es-ES" dirty="0" err="1">
                <a:solidFill>
                  <a:schemeClr val="tx1"/>
                </a:solidFill>
              </a:rPr>
              <a:t>xmlns:p</a:t>
            </a:r>
            <a:r>
              <a:rPr lang="es-ES" dirty="0">
                <a:solidFill>
                  <a:schemeClr val="tx1"/>
                </a:solidFill>
              </a:rPr>
              <a:t>="http://primefaces.org/</a:t>
            </a:r>
            <a:r>
              <a:rPr lang="es-ES" dirty="0" err="1">
                <a:solidFill>
                  <a:schemeClr val="tx1"/>
                </a:solidFill>
              </a:rPr>
              <a:t>ui</a:t>
            </a:r>
            <a:r>
              <a:rPr lang="es-ES" dirty="0">
                <a:solidFill>
                  <a:schemeClr val="tx1"/>
                </a:solidFill>
              </a:rPr>
              <a:t>".</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96</a:t>
            </a:fld>
            <a:endParaRPr lang="en-US" sz="2800" dirty="0">
              <a:solidFill>
                <a:schemeClr val="bg1"/>
              </a:solidFill>
            </a:endParaRPr>
          </a:p>
        </p:txBody>
      </p:sp>
      <p:pic>
        <p:nvPicPr>
          <p:cNvPr id="4" name="Picture 3" descr="Text&#10;&#10;Description automatically generated">
            <a:extLst>
              <a:ext uri="{FF2B5EF4-FFF2-40B4-BE49-F238E27FC236}">
                <a16:creationId xmlns:a16="http://schemas.microsoft.com/office/drawing/2014/main" id="{B0A06FF9-2157-2C23-A074-0E6CAC993ABD}"/>
              </a:ext>
            </a:extLst>
          </p:cNvPr>
          <p:cNvPicPr>
            <a:picLocks noChangeAspect="1"/>
          </p:cNvPicPr>
          <p:nvPr/>
        </p:nvPicPr>
        <p:blipFill>
          <a:blip r:embed="rId2"/>
          <a:stretch>
            <a:fillRect/>
          </a:stretch>
        </p:blipFill>
        <p:spPr>
          <a:xfrm>
            <a:off x="1350364" y="2996700"/>
            <a:ext cx="6744752" cy="1599792"/>
          </a:xfrm>
          <a:prstGeom prst="rect">
            <a:avLst/>
          </a:prstGeom>
        </p:spPr>
      </p:pic>
    </p:spTree>
    <p:extLst>
      <p:ext uri="{BB962C8B-B14F-4D97-AF65-F5344CB8AC3E}">
        <p14:creationId xmlns:p14="http://schemas.microsoft.com/office/powerpoint/2010/main" val="35544688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9"/>
            <a:ext cx="8309715" cy="74010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Como en el diseño de la base de datos “</a:t>
            </a:r>
            <a:r>
              <a:rPr lang="es-ES" dirty="0" err="1">
                <a:solidFill>
                  <a:schemeClr val="tx1"/>
                </a:solidFill>
              </a:rPr>
              <a:t>crud_login_monster</a:t>
            </a:r>
            <a:r>
              <a:rPr lang="es-ES" dirty="0">
                <a:solidFill>
                  <a:schemeClr val="tx1"/>
                </a:solidFill>
              </a:rPr>
              <a:t>” depende de otras tablas, se deben ingresar los siguientes registros en las tablas de estado y perfil.</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97</a:t>
            </a:fld>
            <a:endParaRPr lang="en-US" sz="2800" dirty="0">
              <a:solidFill>
                <a:schemeClr val="bg1"/>
              </a:solidFill>
            </a:endParaRPr>
          </a:p>
        </p:txBody>
      </p:sp>
      <p:pic>
        <p:nvPicPr>
          <p:cNvPr id="3" name="Picture 2" descr="Table&#10;&#10;Description automatically generated">
            <a:extLst>
              <a:ext uri="{FF2B5EF4-FFF2-40B4-BE49-F238E27FC236}">
                <a16:creationId xmlns:a16="http://schemas.microsoft.com/office/drawing/2014/main" id="{7CFCB599-CD5F-282D-D6E1-09684BEA4573}"/>
              </a:ext>
            </a:extLst>
          </p:cNvPr>
          <p:cNvPicPr>
            <a:picLocks noChangeAspect="1"/>
          </p:cNvPicPr>
          <p:nvPr/>
        </p:nvPicPr>
        <p:blipFill>
          <a:blip r:embed="rId2"/>
          <a:stretch>
            <a:fillRect/>
          </a:stretch>
        </p:blipFill>
        <p:spPr>
          <a:xfrm>
            <a:off x="670144" y="2992620"/>
            <a:ext cx="3920143" cy="2242618"/>
          </a:xfrm>
          <a:prstGeom prst="rect">
            <a:avLst/>
          </a:prstGeom>
        </p:spPr>
      </p:pic>
      <p:pic>
        <p:nvPicPr>
          <p:cNvPr id="8" name="Picture 7" descr="Table&#10;&#10;Description automatically generated">
            <a:extLst>
              <a:ext uri="{FF2B5EF4-FFF2-40B4-BE49-F238E27FC236}">
                <a16:creationId xmlns:a16="http://schemas.microsoft.com/office/drawing/2014/main" id="{FC005D64-023C-2579-C009-2EDD30717E53}"/>
              </a:ext>
            </a:extLst>
          </p:cNvPr>
          <p:cNvPicPr>
            <a:picLocks noChangeAspect="1"/>
          </p:cNvPicPr>
          <p:nvPr/>
        </p:nvPicPr>
        <p:blipFill>
          <a:blip r:embed="rId3"/>
          <a:stretch>
            <a:fillRect/>
          </a:stretch>
        </p:blipFill>
        <p:spPr>
          <a:xfrm>
            <a:off x="4816747" y="2992619"/>
            <a:ext cx="4074160" cy="2237740"/>
          </a:xfrm>
          <a:prstGeom prst="rect">
            <a:avLst/>
          </a:prstGeom>
        </p:spPr>
      </p:pic>
    </p:spTree>
    <p:extLst>
      <p:ext uri="{BB962C8B-B14F-4D97-AF65-F5344CB8AC3E}">
        <p14:creationId xmlns:p14="http://schemas.microsoft.com/office/powerpoint/2010/main" val="33700963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9"/>
            <a:ext cx="8309715" cy="740100"/>
          </a:xfrm>
        </p:spPr>
        <p:txBody>
          <a:bodyPr vert="horz" lIns="91440" tIns="45720" rIns="91440" bIns="45720" rtlCol="0" anchor="ctr">
            <a:normAutofit/>
          </a:bodyPr>
          <a:lstStyle/>
          <a:p>
            <a:pPr marL="0" indent="0" algn="just">
              <a:lnSpc>
                <a:spcPct val="115000"/>
              </a:lnSpc>
              <a:spcBef>
                <a:spcPts val="0"/>
              </a:spcBef>
              <a:spcAft>
                <a:spcPts val="1000"/>
              </a:spcAft>
              <a:buNone/>
            </a:pPr>
            <a:r>
              <a:rPr lang="es-ES" dirty="0">
                <a:solidFill>
                  <a:schemeClr val="tx1"/>
                </a:solidFill>
              </a:rPr>
              <a:t>Una vez creados los registros necesarios, se crea un nuevo JSF Page con las siguientes propiedades.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98</a:t>
            </a:fld>
            <a:endParaRPr lang="en-US" sz="2800" dirty="0">
              <a:solidFill>
                <a:schemeClr val="bg1"/>
              </a:solidFill>
            </a:endParaRPr>
          </a:p>
        </p:txBody>
      </p:sp>
      <p:pic>
        <p:nvPicPr>
          <p:cNvPr id="4" name="Picture 3" descr="Text&#10;&#10;Description automatically generated">
            <a:extLst>
              <a:ext uri="{FF2B5EF4-FFF2-40B4-BE49-F238E27FC236}">
                <a16:creationId xmlns:a16="http://schemas.microsoft.com/office/drawing/2014/main" id="{2FFF622F-5B30-1398-A8A3-3C2A2D802E78}"/>
              </a:ext>
            </a:extLst>
          </p:cNvPr>
          <p:cNvPicPr>
            <a:picLocks noChangeAspect="1"/>
          </p:cNvPicPr>
          <p:nvPr/>
        </p:nvPicPr>
        <p:blipFill>
          <a:blip r:embed="rId2"/>
          <a:stretch>
            <a:fillRect/>
          </a:stretch>
        </p:blipFill>
        <p:spPr>
          <a:xfrm>
            <a:off x="2293204" y="2808941"/>
            <a:ext cx="4885690" cy="2573020"/>
          </a:xfrm>
          <a:prstGeom prst="rect">
            <a:avLst/>
          </a:prstGeom>
        </p:spPr>
      </p:pic>
    </p:spTree>
    <p:extLst>
      <p:ext uri="{BB962C8B-B14F-4D97-AF65-F5344CB8AC3E}">
        <p14:creationId xmlns:p14="http://schemas.microsoft.com/office/powerpoint/2010/main" val="4820209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4	Parte práctica</a:t>
            </a:r>
            <a:br>
              <a:rPr lang="es-EC" dirty="0"/>
            </a:br>
            <a:r>
              <a:rPr lang="es-ES" dirty="0"/>
              <a:t>4.3	CREACIÓN DEL PROYECTO</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lnSpc>
                <a:spcPct val="90000"/>
              </a:lnSpc>
            </a:pPr>
            <a:r>
              <a:rPr lang="en-US" sz="1100" dirty="0">
                <a:solidFill>
                  <a:schemeClr val="bg1"/>
                </a:solidFill>
              </a:rPr>
              <a:t>3.12	JAVA PERSISTANCE API</a:t>
            </a:r>
          </a:p>
          <a:p>
            <a:pPr lvl="2">
              <a:lnSpc>
                <a:spcPct val="90000"/>
              </a:lnSpc>
            </a:pPr>
            <a:r>
              <a:rPr lang="en-US" sz="1100" dirty="0">
                <a:solidFill>
                  <a:schemeClr val="bg1"/>
                </a:solidFill>
              </a:rPr>
              <a:t>3.12.1	ENTIDADES PERSISTENTES</a:t>
            </a:r>
          </a:p>
          <a:p>
            <a:pPr lvl="2">
              <a:lnSpc>
                <a:spcPct val="90000"/>
              </a:lnSpc>
            </a:pPr>
            <a:r>
              <a:rPr lang="en-US" sz="1100" dirty="0">
                <a:solidFill>
                  <a:schemeClr val="bg1"/>
                </a:solidFill>
              </a:rPr>
              <a:t>3.12.2	COMPONENTES DE JPA</a:t>
            </a:r>
          </a:p>
          <a:p>
            <a:pPr lvl="2">
              <a:lnSpc>
                <a:spcPct val="90000"/>
              </a:lnSpc>
            </a:pPr>
            <a:r>
              <a:rPr lang="en-US" sz="1100" dirty="0">
                <a:solidFill>
                  <a:schemeClr val="bg1"/>
                </a:solidFill>
              </a:rPr>
              <a:t>3.12.3	RELACIONES ENTRE ENTIDADES Y ORM</a:t>
            </a:r>
          </a:p>
          <a:p>
            <a:pPr lvl="2">
              <a:lnSpc>
                <a:spcPct val="90000"/>
              </a:lnSpc>
            </a:pPr>
            <a:r>
              <a:rPr lang="en-US" sz="1100" dirty="0">
                <a:solidFill>
                  <a:schemeClr val="bg1"/>
                </a:solidFill>
              </a:rPr>
              <a:t>3.12.4	ENTITY MANAGER Y TRANSACCIONES</a:t>
            </a:r>
          </a:p>
          <a:p>
            <a:pPr lvl="1">
              <a:lnSpc>
                <a:spcPct val="90000"/>
              </a:lnSpc>
            </a:pPr>
            <a:r>
              <a:rPr lang="en-US" sz="1100" dirty="0">
                <a:solidFill>
                  <a:schemeClr val="bg1"/>
                </a:solidFill>
              </a:rPr>
              <a:t>3.13	UNIDAD DE PERSISTENCIA</a:t>
            </a:r>
          </a:p>
          <a:p>
            <a:pPr lvl="1">
              <a:lnSpc>
                <a:spcPct val="90000"/>
              </a:lnSpc>
            </a:pPr>
            <a:r>
              <a:rPr lang="en-US" sz="1100" dirty="0">
                <a:solidFill>
                  <a:schemeClr val="bg1"/>
                </a:solidFill>
              </a:rPr>
              <a:t>3.14	XAMPP</a:t>
            </a:r>
          </a:p>
          <a:p>
            <a:pPr lvl="1">
              <a:lnSpc>
                <a:spcPct val="90000"/>
              </a:lnSpc>
            </a:pPr>
            <a:r>
              <a:rPr lang="es-ES" sz="1100" dirty="0">
                <a:solidFill>
                  <a:schemeClr val="bg1"/>
                </a:solidFill>
              </a:rPr>
              <a:t>3.15	PAYARA</a:t>
            </a:r>
          </a:p>
          <a:p>
            <a:pPr lvl="2">
              <a:lnSpc>
                <a:spcPct val="90000"/>
              </a:lnSpc>
            </a:pPr>
            <a:r>
              <a:rPr lang="es-ES" sz="1100" dirty="0">
                <a:solidFill>
                  <a:schemeClr val="bg1"/>
                </a:solidFill>
              </a:rPr>
              <a:t>3.15.1	JDBC RESOURCES</a:t>
            </a:r>
          </a:p>
          <a:p>
            <a:pPr lvl="2">
              <a:lnSpc>
                <a:spcPct val="90000"/>
              </a:lnSpc>
            </a:pPr>
            <a:r>
              <a:rPr lang="es-ES" sz="1100" dirty="0">
                <a:solidFill>
                  <a:schemeClr val="bg1"/>
                </a:solidFill>
              </a:rPr>
              <a:t>3.15.2	JDBC CONNECTION POOL</a:t>
            </a:r>
          </a:p>
          <a:p>
            <a:pPr lvl="1">
              <a:lnSpc>
                <a:spcPct val="90000"/>
              </a:lnSpc>
            </a:pPr>
            <a:r>
              <a:rPr lang="es-ES" sz="1100" dirty="0">
                <a:solidFill>
                  <a:schemeClr val="bg1"/>
                </a:solidFill>
              </a:rPr>
              <a:t>3.16	JAVA NAMING AND DIRECTORY INTERFACE</a:t>
            </a:r>
          </a:p>
          <a:p>
            <a:pPr lvl="1">
              <a:lnSpc>
                <a:spcPct val="90000"/>
              </a:lnSpc>
            </a:pPr>
            <a:r>
              <a:rPr lang="es-ES" sz="1100" dirty="0">
                <a:solidFill>
                  <a:schemeClr val="bg1"/>
                </a:solidFill>
              </a:rPr>
              <a:t>3.17	DATA ACCESS OBJECT</a:t>
            </a:r>
          </a:p>
          <a:p>
            <a:pPr lvl="1">
              <a:lnSpc>
                <a:spcPct val="90000"/>
              </a:lnSpc>
            </a:pPr>
            <a:r>
              <a:rPr lang="es-ES" sz="1100" dirty="0">
                <a:solidFill>
                  <a:schemeClr val="bg1"/>
                </a:solidFill>
              </a:rPr>
              <a:t>3.18	PATRON FECADE</a:t>
            </a:r>
          </a:p>
          <a:p>
            <a:pPr>
              <a:lnSpc>
                <a:spcPct val="90000"/>
              </a:lnSpc>
            </a:pPr>
            <a:r>
              <a:rPr lang="es-ES" sz="1100" dirty="0">
                <a:solidFill>
                  <a:srgbClr val="FFFF00"/>
                </a:solidFill>
              </a:rPr>
              <a:t>4	PARTE PRÁCTICA</a:t>
            </a:r>
          </a:p>
          <a:p>
            <a:pPr lvl="1">
              <a:lnSpc>
                <a:spcPct val="90000"/>
              </a:lnSpc>
            </a:pPr>
            <a:r>
              <a:rPr lang="es-ES" sz="1100" dirty="0">
                <a:solidFill>
                  <a:schemeClr val="bg1"/>
                </a:solidFill>
              </a:rPr>
              <a:t>4.1	IMPLEMENTACIÓN DE LA BBDD</a:t>
            </a:r>
          </a:p>
          <a:p>
            <a:pPr lvl="1">
              <a:lnSpc>
                <a:spcPct val="90000"/>
              </a:lnSpc>
            </a:pPr>
            <a:r>
              <a:rPr lang="es-ES" sz="1100" dirty="0">
                <a:solidFill>
                  <a:schemeClr val="bg1"/>
                </a:solidFill>
              </a:rPr>
              <a:t>4.2	</a:t>
            </a:r>
            <a:r>
              <a:rPr lang="es-EC" sz="1100" dirty="0">
                <a:solidFill>
                  <a:schemeClr val="bg1"/>
                </a:solidFill>
              </a:rPr>
              <a:t>CONFIGURACIÓN DE PAYARA</a:t>
            </a:r>
            <a:endParaRPr lang="es-ES" sz="1100" dirty="0">
              <a:solidFill>
                <a:schemeClr val="bg1"/>
              </a:solidFill>
            </a:endParaRPr>
          </a:p>
          <a:p>
            <a:pPr lvl="1">
              <a:lnSpc>
                <a:spcPct val="90000"/>
              </a:lnSpc>
            </a:pPr>
            <a:r>
              <a:rPr lang="es-ES" sz="1100" dirty="0">
                <a:solidFill>
                  <a:srgbClr val="FFFF00"/>
                </a:solidFill>
              </a:rPr>
              <a:t>4.3	CREACIÓN  DEL PROYECTO</a:t>
            </a:r>
          </a:p>
          <a:p>
            <a:pPr lvl="1">
              <a:lnSpc>
                <a:spcPct val="90000"/>
              </a:lnSpc>
            </a:pPr>
            <a:r>
              <a:rPr lang="es-ES" sz="1100" dirty="0">
                <a:solidFill>
                  <a:schemeClr val="bg1"/>
                </a:solidFill>
              </a:rPr>
              <a:t>4.4	EJECUCI</a:t>
            </a:r>
            <a:r>
              <a:rPr lang="es-EC" sz="1100" dirty="0">
                <a:solidFill>
                  <a:schemeClr val="bg1"/>
                </a:solidFill>
              </a:rPr>
              <a:t>ÓN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847978"/>
            <a:ext cx="8309715" cy="1180971"/>
          </a:xfrm>
        </p:spPr>
        <p:txBody>
          <a:bodyPr vert="horz" lIns="91440" tIns="45720" rIns="91440" bIns="45720" rtlCol="0" anchor="ctr">
            <a:normAutofit fontScale="85000" lnSpcReduction="10000"/>
          </a:bodyPr>
          <a:lstStyle/>
          <a:p>
            <a:pPr marL="0" indent="0" algn="just">
              <a:lnSpc>
                <a:spcPct val="115000"/>
              </a:lnSpc>
              <a:spcBef>
                <a:spcPts val="0"/>
              </a:spcBef>
              <a:spcAft>
                <a:spcPts val="1000"/>
              </a:spcAft>
              <a:buNone/>
            </a:pPr>
            <a:r>
              <a:rPr lang="es-ES" dirty="0">
                <a:solidFill>
                  <a:schemeClr val="tx1"/>
                </a:solidFill>
              </a:rPr>
              <a:t>Esta página será la encargada de registrar nuevos usuarios, siempre y cuando el usuario sea un administrador. Además, muestra información del usuario que ha iniciado sesión y una serie de operaciones para el mismo. También se debe tomar en cuenta que, si el usuario es nuevo, este al ingresar al sistema debe cambiar su contraseña temporal que se ha enviado a su correo.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99</a:t>
            </a:fld>
            <a:endParaRPr lang="en-US" sz="2800" dirty="0">
              <a:solidFill>
                <a:schemeClr val="bg1"/>
              </a:solidFill>
            </a:endParaRPr>
          </a:p>
        </p:txBody>
      </p:sp>
      <p:pic>
        <p:nvPicPr>
          <p:cNvPr id="3" name="Picture 2" descr="Text, timeline&#10;&#10;Description automatically generated">
            <a:extLst>
              <a:ext uri="{FF2B5EF4-FFF2-40B4-BE49-F238E27FC236}">
                <a16:creationId xmlns:a16="http://schemas.microsoft.com/office/drawing/2014/main" id="{AC00A6CF-0B10-06DC-2FE9-96FAB8208224}"/>
              </a:ext>
            </a:extLst>
          </p:cNvPr>
          <p:cNvPicPr>
            <a:picLocks noChangeAspect="1"/>
          </p:cNvPicPr>
          <p:nvPr/>
        </p:nvPicPr>
        <p:blipFill>
          <a:blip r:embed="rId2"/>
          <a:stretch>
            <a:fillRect/>
          </a:stretch>
        </p:blipFill>
        <p:spPr>
          <a:xfrm>
            <a:off x="1641565" y="3178900"/>
            <a:ext cx="6122959" cy="2734518"/>
          </a:xfrm>
          <a:prstGeom prst="rect">
            <a:avLst/>
          </a:prstGeom>
        </p:spPr>
      </p:pic>
    </p:spTree>
    <p:extLst>
      <p:ext uri="{BB962C8B-B14F-4D97-AF65-F5344CB8AC3E}">
        <p14:creationId xmlns:p14="http://schemas.microsoft.com/office/powerpoint/2010/main" val="1831186390"/>
      </p:ext>
    </p:extLst>
  </p:cSld>
  <p:clrMapOvr>
    <a:masterClrMapping/>
  </p:clrMapOvr>
</p:sld>
</file>

<file path=ppt/theme/theme1.xml><?xml version="1.0" encoding="utf-8"?>
<a:theme xmlns:a="http://schemas.openxmlformats.org/drawingml/2006/main" name="Dividendo">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1378</TotalTime>
  <Words>20559</Words>
  <Application>Microsoft Office PowerPoint</Application>
  <PresentationFormat>Widescreen</PresentationFormat>
  <Paragraphs>2794</Paragraphs>
  <Slides>123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123</vt:i4>
      </vt:variant>
    </vt:vector>
  </HeadingPairs>
  <TitlesOfParts>
    <vt:vector size="128" baseType="lpstr">
      <vt:lpstr>Calibri</vt:lpstr>
      <vt:lpstr>Gill Sans MT</vt:lpstr>
      <vt:lpstr>Wingdings</vt:lpstr>
      <vt:lpstr>Wingdings 2</vt:lpstr>
      <vt:lpstr>Dividendo</vt:lpstr>
      <vt:lpstr>TALLER MARCO DE PÁGINA EN NETBEANS</vt:lpstr>
      <vt:lpstr>PowerPoint Presentation</vt:lpstr>
      <vt:lpstr>PowerPoint Presentation</vt:lpstr>
      <vt:lpstr>1 Introducción</vt:lpstr>
      <vt:lpstr>2 OBJETIVOS 2.1. OBJETIVO GENERAL</vt:lpstr>
      <vt:lpstr>2 OBJETIVOS 2.2. OBJETIVOS ESPECÍFICOS</vt:lpstr>
      <vt:lpstr>3 MARCO TEÓRICO 3.1 PÁGINA DE LOGIN</vt:lpstr>
      <vt:lpstr>3 MARCO TEÓRICO 3.2 ENTITY CLASSES FROM DATABASE </vt:lpstr>
      <vt:lpstr>3 MARCO TEÓRICO 3.3 JSF PAGES FROM ENTITY CLASSES </vt:lpstr>
      <vt:lpstr>3 MARCO TEÓRICO 3.4 JPA CONTROLLER CLASSES </vt:lpstr>
      <vt:lpstr>3 MARCO TEÓRICO 3.5 JAVA SERVER FACES (JSF)</vt:lpstr>
      <vt:lpstr>3 MARCO TEÓRICO PRIMEFACES</vt:lpstr>
      <vt:lpstr>3 MARCO TEÓRICO MARCO DE PÁGINA</vt:lpstr>
      <vt:lpstr>3 MARCO TEÓRICO MARCO DE PÁGINA CON JSF Y PRIMEFACES</vt:lpstr>
      <vt:lpstr>3 MARCO TEÓRICO 3.6 ESQUEMA DE BASE DE DATOS</vt:lpstr>
      <vt:lpstr>3 MARCO TEÓRICO 3.7 MODELOS RELACIONALES</vt:lpstr>
      <vt:lpstr>3 MARCO TEÓRICO 3.8 SESSION BEANS Y ENTERPRISE JAVA BEANS</vt:lpstr>
      <vt:lpstr>3 MARCO TEÓRICO 3.9 CONTEXTOS E INYECCIÓN DE DEPENDENCIAS</vt:lpstr>
      <vt:lpstr>3 MARCO TEÓRICO 3.10 ARCHIVO FACES-CONFIG.XML</vt:lpstr>
      <vt:lpstr>3 MARCO TEÓRICO 3.11 ENCRIPTACIÓN SHA1 PARA CONTRASEÑAS</vt:lpstr>
      <vt:lpstr>3 MARCO TEÓRICO 3.12 JAVA PERSISTENCE API</vt:lpstr>
      <vt:lpstr>3 MARCO TEÓRICO 3.12.1 ENTIDADES PERSISTENTES</vt:lpstr>
      <vt:lpstr>3 MARCO TEÓRICO 3.12.2 COMPONENTES DE JPA</vt:lpstr>
      <vt:lpstr>3 MARCO TEÓRICO 3.12.3 RELACIONES ENTRE ENTIDADES Y ORM</vt:lpstr>
      <vt:lpstr>3 MARCO TEÓRICO 3.12.4 ENTITY MANAGER Y TRANSACCIONES</vt:lpstr>
      <vt:lpstr>3 MARCO TEÓRICO 3.13 UNIDAD DE PERSISTENCIA</vt:lpstr>
      <vt:lpstr>3 MARCO TEÓRICO 3.14 XAMPP</vt:lpstr>
      <vt:lpstr>3 MARCO TEÓRICO 3.15 PAYARA</vt:lpstr>
      <vt:lpstr>3 MARCO TEÓRICO 3.15.1 JDBC RESOURCES</vt:lpstr>
      <vt:lpstr>3 MARCO TEÓRICO 3.15.2 JDBC CONNECTION POOL</vt:lpstr>
      <vt:lpstr>3 MARCO TEÓRICO 3.16 JAVA NAMING AND DIRECTORY INTERFACE</vt:lpstr>
      <vt:lpstr>3 MARCO TEÓRICO 3.17  DATA ACCESS OBJECT</vt:lpstr>
      <vt:lpstr>3 MARCO TEÓRICO 3.18 PATRON FACADE</vt:lpstr>
      <vt:lpstr>4 Parte práctica</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4.1 IMPLEMENTACIÓN DE LA BASE DE DATOS</vt:lpstr>
      <vt:lpstr>4 Parte práctica 4.2 CONFIGURACIÓN DE PAYARA JDBC</vt:lpstr>
      <vt:lpstr>4 Parte práctica 4.2 CONFIGURACIÓN DE PAYARA JDBC</vt:lpstr>
      <vt:lpstr>4 Parte práctica 4.2 CONFIGURACIÓN DE PAYARA JDBC</vt:lpstr>
      <vt:lpstr>4 Parte práctica 4.2 CONFIGURACIÓN DE PAYARA JDBC</vt:lpstr>
      <vt:lpstr>4 Parte práctica 4.2 CONFIGURACIÓN DE PAYARA JDBC</vt:lpstr>
      <vt:lpstr>4 Parte práctica 4.2 CONFIGURACIÓN DE PAYARA JDBC</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4.3 CREACIÓN DEL PROYECTO</vt:lpstr>
      <vt:lpstr>4 Parte práctica 4.4 EJECUCIÓN</vt:lpstr>
      <vt:lpstr>4 Parte práctica 4.4 EJECUCIÓN</vt:lpstr>
      <vt:lpstr>4 Parte práctica 4.4 EJECUCIÓN</vt:lpstr>
      <vt:lpstr>4 Parte práctica 4.4 EJECUCIÓN</vt:lpstr>
      <vt:lpstr>4 Parte práctica 4.4 EJECUCIÓN</vt:lpstr>
      <vt:lpstr>4 Parte práctica 4.4 EJECUCIÓN</vt:lpstr>
      <vt:lpstr>4 Parte práctica 4.4 EJECUCIÓN</vt:lpstr>
      <vt:lpstr>4 Parte práctica 4.4 EJECUCIÓN</vt:lpstr>
      <vt:lpstr>4 Parte práctica 4.4 EJECUCIÓN</vt:lpstr>
      <vt:lpstr>4 Parte práctica 4.4 EJECUCIÓN</vt:lpstr>
      <vt:lpstr>4 Parte práctica 4.4 EJECUCIÓN</vt:lpstr>
      <vt:lpstr>4 Parte práctica 4.4 EJECUCIÓN</vt:lpstr>
      <vt:lpstr>4 Parte práctica 4.4 EJECUCIÓN</vt:lpstr>
      <vt:lpstr>5 CONCLUSIONES</vt:lpstr>
      <vt:lpstr>6 RECOMENDACIONES</vt:lpstr>
      <vt:lpstr>6 REFERENCIAS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Creación de web con java server faces</dc:title>
  <dc:creator>Michael Villarruel</dc:creator>
  <cp:lastModifiedBy>kevin chuquimarca</cp:lastModifiedBy>
  <cp:revision>216</cp:revision>
  <dcterms:created xsi:type="dcterms:W3CDTF">2020-07-10T23:33:49Z</dcterms:created>
  <dcterms:modified xsi:type="dcterms:W3CDTF">2023-03-11T00:04:48Z</dcterms:modified>
</cp:coreProperties>
</file>